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5" r:id="rId3"/>
    <p:sldId id="278" r:id="rId4"/>
    <p:sldId id="257" r:id="rId5"/>
    <p:sldId id="276" r:id="rId6"/>
    <p:sldId id="272" r:id="rId7"/>
    <p:sldId id="263" r:id="rId8"/>
    <p:sldId id="284" r:id="rId9"/>
    <p:sldId id="258" r:id="rId10"/>
    <p:sldId id="267" r:id="rId11"/>
    <p:sldId id="279" r:id="rId12"/>
    <p:sldId id="277" r:id="rId13"/>
    <p:sldId id="269" r:id="rId14"/>
    <p:sldId id="259" r:id="rId15"/>
    <p:sldId id="260" r:id="rId16"/>
    <p:sldId id="265" r:id="rId17"/>
    <p:sldId id="280" r:id="rId18"/>
    <p:sldId id="281" r:id="rId19"/>
    <p:sldId id="282" r:id="rId20"/>
    <p:sldId id="273" r:id="rId21"/>
    <p:sldId id="266" r:id="rId22"/>
    <p:sldId id="283" r:id="rId23"/>
    <p:sldId id="274" r:id="rId24"/>
    <p:sldId id="262" r:id="rId25"/>
    <p:sldId id="271" r:id="rId26"/>
    <p:sldId id="270" r:id="rId27"/>
    <p:sldId id="275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79" autoAdjust="0"/>
  </p:normalViewPr>
  <p:slideViewPr>
    <p:cSldViewPr>
      <p:cViewPr>
        <p:scale>
          <a:sx n="68" d="100"/>
          <a:sy n="68" d="100"/>
        </p:scale>
        <p:origin x="-121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0D0A4-895F-4305-845B-FA76A7C4E85C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AD790-C903-44E2-B8C8-3C4230AA372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380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4238B-FB80-431B-820E-53FFDCD5D30A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2B03F-9A25-4A4E-8AD7-C2F621D847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65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30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933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7098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61786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1361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964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5552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0862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843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20908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798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0819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2364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55367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0595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695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94097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4413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44930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4321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9360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687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135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9764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241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5558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B03F-9A25-4A4E-8AD7-C2F621D847E1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120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6FA3F0-230B-4B80-901E-915D0E2DEE8A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A44E0B-E041-4CEB-86F5-9405877C78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FA3F0-230B-4B80-901E-915D0E2DEE8A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44E0B-E041-4CEB-86F5-9405877C78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FA3F0-230B-4B80-901E-915D0E2DEE8A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44E0B-E041-4CEB-86F5-9405877C78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FA3F0-230B-4B80-901E-915D0E2DEE8A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44E0B-E041-4CEB-86F5-9405877C78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FA3F0-230B-4B80-901E-915D0E2DEE8A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44E0B-E041-4CEB-86F5-9405877C78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FA3F0-230B-4B80-901E-915D0E2DEE8A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44E0B-E041-4CEB-86F5-9405877C78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FA3F0-230B-4B80-901E-915D0E2DEE8A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44E0B-E041-4CEB-86F5-9405877C78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FA3F0-230B-4B80-901E-915D0E2DEE8A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44E0B-E041-4CEB-86F5-9405877C78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FA3F0-230B-4B80-901E-915D0E2DEE8A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44E0B-E041-4CEB-86F5-9405877C78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6FA3F0-230B-4B80-901E-915D0E2DEE8A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44E0B-E041-4CEB-86F5-9405877C78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6FA3F0-230B-4B80-901E-915D0E2DEE8A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A44E0B-E041-4CEB-86F5-9405877C78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6FA3F0-230B-4B80-901E-915D0E2DEE8A}" type="datetimeFigureOut">
              <a:rPr lang="pl-PL" smtClean="0"/>
              <a:pPr/>
              <a:t>2015-04-15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A44E0B-E041-4CEB-86F5-9405877C784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grabowska@uw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ecia.com/sites/default/files/Convergent%20Technology's%20RFID%20LibraryTutorial_1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ecia.com/sites/default/files/Convergent%20Technology's%20RFID%20LibraryTutorial_1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standard.dk/rfid/docs/summary.ht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94712" cy="1728192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XI Ogólnopolska Konferencja </a:t>
            </a:r>
            <a:br>
              <a:rPr lang="pl-PL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„Automatyzacja bibliotek – Biblioteki nowej generacji"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Wrocław,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16-17 kwietnia 2015 r.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endParaRPr lang="pl-PL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13828" y="1628800"/>
            <a:ext cx="9050324" cy="5040560"/>
          </a:xfrm>
        </p:spPr>
        <p:txBody>
          <a:bodyPr>
            <a:normAutofit fontScale="92500"/>
          </a:bodyPr>
          <a:lstStyle/>
          <a:p>
            <a:pPr algn="ctr"/>
            <a:endParaRPr lang="pl-PL" sz="3600" b="1" dirty="0" smtClean="0">
              <a:solidFill>
                <a:srgbClr val="FF0000"/>
              </a:solidFill>
            </a:endParaRPr>
          </a:p>
          <a:p>
            <a:pPr algn="ctr"/>
            <a:r>
              <a:rPr lang="pl-PL" sz="3600" b="1" dirty="0" smtClean="0">
                <a:solidFill>
                  <a:srgbClr val="FF0000"/>
                </a:solidFill>
              </a:rPr>
              <a:t>Technologia identyfikacji radiowej </a:t>
            </a:r>
          </a:p>
          <a:p>
            <a:pPr algn="ctr"/>
            <a:r>
              <a:rPr lang="pl-PL" sz="3600" b="1" dirty="0" smtClean="0">
                <a:solidFill>
                  <a:srgbClr val="FF0000"/>
                </a:solidFill>
              </a:rPr>
              <a:t>(Radio </a:t>
            </a:r>
            <a:r>
              <a:rPr lang="pl-PL" sz="3600" b="1" dirty="0" err="1" smtClean="0">
                <a:solidFill>
                  <a:srgbClr val="FF0000"/>
                </a:solidFill>
              </a:rPr>
              <a:t>Frequency</a:t>
            </a:r>
            <a:r>
              <a:rPr lang="pl-PL" sz="3600" b="1" dirty="0" smtClean="0">
                <a:solidFill>
                  <a:srgbClr val="FF0000"/>
                </a:solidFill>
              </a:rPr>
              <a:t> </a:t>
            </a:r>
            <a:r>
              <a:rPr lang="pl-PL" sz="3600" b="1" dirty="0" err="1" smtClean="0">
                <a:solidFill>
                  <a:srgbClr val="FF0000"/>
                </a:solidFill>
              </a:rPr>
              <a:t>Identyfication</a:t>
            </a:r>
            <a:r>
              <a:rPr lang="pl-PL" sz="3600" b="1" dirty="0" smtClean="0">
                <a:solidFill>
                  <a:srgbClr val="FF0000"/>
                </a:solidFill>
              </a:rPr>
              <a:t> - RFID) </a:t>
            </a:r>
          </a:p>
          <a:p>
            <a:pPr algn="ctr"/>
            <a:r>
              <a:rPr lang="pl-PL" sz="3600" b="1" dirty="0" smtClean="0">
                <a:solidFill>
                  <a:srgbClr val="FF0000"/>
                </a:solidFill>
              </a:rPr>
              <a:t>w bibliotekach</a:t>
            </a:r>
          </a:p>
          <a:p>
            <a:r>
              <a:rPr lang="pl-PL" sz="3600" b="1" i="1" dirty="0" smtClean="0">
                <a:solidFill>
                  <a:schemeClr val="tx1"/>
                </a:solidFill>
              </a:rPr>
              <a:t>							</a:t>
            </a:r>
            <a:r>
              <a:rPr lang="pl-PL" sz="2400" b="1" i="1" dirty="0" smtClean="0">
                <a:solidFill>
                  <a:schemeClr val="tx1"/>
                </a:solidFill>
              </a:rPr>
              <a:t>Marta Grabowska	</a:t>
            </a:r>
            <a:r>
              <a:rPr lang="pl-PL" sz="3600" b="1" i="1" dirty="0" smtClean="0">
                <a:solidFill>
                  <a:schemeClr val="tx1"/>
                </a:solidFill>
              </a:rPr>
              <a:t>					</a:t>
            </a:r>
            <a:r>
              <a:rPr lang="pl-PL" sz="2400" b="1" i="1" dirty="0" smtClean="0">
                <a:solidFill>
                  <a:schemeClr val="tx1"/>
                </a:solidFill>
                <a:hlinkClick r:id="rId3"/>
              </a:rPr>
              <a:t>mgrabowska@uw.edu.pl</a:t>
            </a:r>
            <a:r>
              <a:rPr lang="pl-PL" sz="2400" b="1" i="1" dirty="0" smtClean="0">
                <a:solidFill>
                  <a:schemeClr val="tx1"/>
                </a:solidFill>
              </a:rPr>
              <a:t>  </a:t>
            </a:r>
          </a:p>
          <a:p>
            <a:r>
              <a:rPr lang="pl-PL" sz="2400" b="1" i="1" dirty="0" smtClean="0">
                <a:solidFill>
                  <a:schemeClr val="tx1"/>
                </a:solidFill>
              </a:rPr>
              <a:t>	</a:t>
            </a:r>
            <a:endParaRPr lang="pl-PL" sz="2400" b="1" i="1" dirty="0">
              <a:solidFill>
                <a:schemeClr val="tx1"/>
              </a:solidFill>
            </a:endParaRPr>
          </a:p>
          <a:p>
            <a:r>
              <a:rPr lang="pl-PL" sz="3600" b="1" i="1" dirty="0" smtClean="0">
                <a:solidFill>
                  <a:schemeClr val="tx1"/>
                </a:solidFill>
              </a:rPr>
              <a:t>				</a:t>
            </a:r>
          </a:p>
          <a:p>
            <a:endParaRPr lang="pl-PL" sz="900" b="1" i="1" dirty="0">
              <a:solidFill>
                <a:schemeClr val="tx1"/>
              </a:solidFill>
            </a:endParaRPr>
          </a:p>
          <a:p>
            <a:r>
              <a:rPr lang="pl-PL" sz="900" b="1" i="1" dirty="0" smtClean="0">
                <a:solidFill>
                  <a:schemeClr val="tx1"/>
                </a:solidFill>
              </a:rPr>
              <a:t>						Źródła obrazu</a:t>
            </a:r>
            <a:r>
              <a:rPr lang="pl-PL" sz="900" i="1" dirty="0" smtClean="0">
                <a:solidFill>
                  <a:schemeClr val="tx1"/>
                </a:solidFill>
              </a:rPr>
              <a:t>:</a:t>
            </a:r>
            <a:r>
              <a:rPr lang="pl-PL" sz="900" b="1" i="1" dirty="0" smtClean="0">
                <a:solidFill>
                  <a:schemeClr val="tx1"/>
                </a:solidFill>
              </a:rPr>
              <a:t> </a:t>
            </a:r>
            <a:r>
              <a:rPr lang="pl-PL" sz="900" dirty="0">
                <a:solidFill>
                  <a:schemeClr val="tx1"/>
                </a:solidFill>
              </a:rPr>
              <a:t>http://europa.eu/rapid/press-release_IP-14-889_en.htm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49080"/>
            <a:ext cx="230425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53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Gromadzenie i obieg dokumentów w bibliotece (elektroniczna współpraca z wydawcami i dystrybutorami);</a:t>
            </a:r>
          </a:p>
          <a:p>
            <a:r>
              <a:rPr lang="pl-PL" b="1" dirty="0"/>
              <a:t>Obsługa </a:t>
            </a:r>
            <a:r>
              <a:rPr lang="pl-PL" b="1" dirty="0" err="1" smtClean="0"/>
              <a:t>wypożyczeń</a:t>
            </a:r>
            <a:r>
              <a:rPr lang="pl-PL" b="1" dirty="0" smtClean="0"/>
              <a:t>;</a:t>
            </a:r>
          </a:p>
          <a:p>
            <a:r>
              <a:rPr lang="pl-PL" b="1" dirty="0" smtClean="0"/>
              <a:t>Szybka lokalizacja dokumentu na półce,</a:t>
            </a:r>
          </a:p>
          <a:p>
            <a:r>
              <a:rPr lang="pl-PL" b="1" dirty="0" smtClean="0"/>
              <a:t>Inwentaryzacja (</a:t>
            </a:r>
            <a:r>
              <a:rPr lang="pl-PL" b="1" i="1" dirty="0" err="1" smtClean="0"/>
              <a:t>scontrum</a:t>
            </a:r>
            <a:r>
              <a:rPr lang="pl-PL" b="1" dirty="0" smtClean="0"/>
              <a:t>) bez konieczności zdejmowania dokumentów z półek i zamykania biblioteki;</a:t>
            </a:r>
          </a:p>
          <a:p>
            <a:r>
              <a:rPr lang="pl-PL" b="1" dirty="0" smtClean="0"/>
              <a:t>Oszczędność czasu pracy personelu</a:t>
            </a:r>
          </a:p>
          <a:p>
            <a:r>
              <a:rPr lang="pl-PL" b="1" dirty="0" smtClean="0"/>
              <a:t>Ochrona przed kradzieżą.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772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pl-PL" b="1" dirty="0" smtClean="0"/>
              <a:t> </a:t>
            </a:r>
            <a:r>
              <a:rPr lang="pl-PL" b="1" dirty="0" smtClean="0">
                <a:solidFill>
                  <a:srgbClr val="FF0000"/>
                </a:solidFill>
              </a:rPr>
              <a:t>Zalety systemu RFID w bibliotece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6" name="Gwiazda 4-ramienna 5"/>
          <p:cNvSpPr/>
          <p:nvPr/>
        </p:nvSpPr>
        <p:spPr>
          <a:xfrm>
            <a:off x="7956376" y="5589240"/>
            <a:ext cx="914400" cy="914400"/>
          </a:xfrm>
          <a:prstGeom prst="star4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8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stanowisko administracyjne</a:t>
            </a:r>
          </a:p>
          <a:p>
            <a:r>
              <a:rPr lang="pl-PL" b="1" dirty="0" smtClean="0"/>
              <a:t>urządzenie do etykietowania</a:t>
            </a:r>
          </a:p>
          <a:p>
            <a:r>
              <a:rPr lang="pl-PL" b="1" dirty="0" smtClean="0"/>
              <a:t>stanowisko do samoobsługowego 				wypożyczania</a:t>
            </a:r>
          </a:p>
          <a:p>
            <a:r>
              <a:rPr lang="pl-PL" b="1" dirty="0" smtClean="0"/>
              <a:t>stanowiska do automatycznych zwrotów  			dokumentów („</a:t>
            </a:r>
            <a:r>
              <a:rPr lang="pl-PL" b="1" dirty="0" err="1" smtClean="0"/>
              <a:t>wrzutnie</a:t>
            </a:r>
            <a:r>
              <a:rPr lang="pl-PL" b="1" dirty="0" smtClean="0"/>
              <a:t>”) i systemy 		transmisyjne</a:t>
            </a:r>
          </a:p>
          <a:p>
            <a:r>
              <a:rPr lang="pl-PL" b="1" dirty="0" smtClean="0"/>
              <a:t>bramki </a:t>
            </a:r>
            <a:r>
              <a:rPr lang="pl-PL" b="1" dirty="0" err="1" smtClean="0"/>
              <a:t>przeciwkradzieżowe</a:t>
            </a:r>
            <a:endParaRPr lang="pl-PL" b="1" dirty="0" smtClean="0"/>
          </a:p>
          <a:p>
            <a:r>
              <a:rPr lang="pl-PL" b="1" dirty="0" smtClean="0"/>
              <a:t>oprogramowanie pośredniczące między 			systemem RFID a ILS</a:t>
            </a:r>
          </a:p>
          <a:p>
            <a:r>
              <a:rPr lang="pl-PL" b="1" dirty="0" smtClean="0"/>
              <a:t>czytniki dla bibliotekarzy i czytelników </a:t>
            </a:r>
          </a:p>
          <a:p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Urządzenia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Gwiazda 5-ramienna 3"/>
          <p:cNvSpPr/>
          <p:nvPr/>
        </p:nvSpPr>
        <p:spPr>
          <a:xfrm>
            <a:off x="7948192" y="188640"/>
            <a:ext cx="914400" cy="770384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7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400" b="1" dirty="0" smtClean="0">
              <a:solidFill>
                <a:srgbClr val="FF0000"/>
              </a:solidFill>
            </a:endParaRPr>
          </a:p>
          <a:p>
            <a:endParaRPr lang="pl-PL" sz="2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ISO 28560</a:t>
            </a:r>
            <a:r>
              <a:rPr lang="pl-PL" sz="4800" b="1" dirty="0" smtClean="0">
                <a:solidFill>
                  <a:srgbClr val="FF0000"/>
                </a:solidFill>
              </a:rPr>
              <a:t>:2011 </a:t>
            </a:r>
          </a:p>
          <a:p>
            <a:pPr algn="ctr">
              <a:buNone/>
            </a:pPr>
            <a:r>
              <a:rPr lang="en-US" sz="4800" b="1" dirty="0" smtClean="0"/>
              <a:t>Information </a:t>
            </a:r>
            <a:endParaRPr lang="pl-PL" sz="4800" b="1" dirty="0" smtClean="0"/>
          </a:p>
          <a:p>
            <a:pPr algn="ctr">
              <a:buNone/>
            </a:pPr>
            <a:r>
              <a:rPr lang="en-US" sz="4800" b="1" dirty="0" smtClean="0"/>
              <a:t>and documentation</a:t>
            </a:r>
            <a:r>
              <a:rPr lang="pl-PL" sz="4800" b="1" dirty="0" smtClean="0"/>
              <a:t> </a:t>
            </a:r>
          </a:p>
          <a:p>
            <a:pPr algn="ctr">
              <a:buNone/>
            </a:pPr>
            <a:r>
              <a:rPr lang="en-US" sz="4800" b="1" dirty="0" smtClean="0"/>
              <a:t>– RFID</a:t>
            </a:r>
            <a:r>
              <a:rPr lang="pl-PL" sz="4800" b="1" dirty="0" smtClean="0"/>
              <a:t> </a:t>
            </a:r>
            <a:r>
              <a:rPr lang="en-US" sz="4800" b="1" dirty="0" smtClean="0"/>
              <a:t>in </a:t>
            </a:r>
            <a:r>
              <a:rPr lang="en-US" sz="4800" b="1" dirty="0" err="1" smtClean="0"/>
              <a:t>librarie</a:t>
            </a:r>
            <a:r>
              <a:rPr lang="pl-PL" sz="4800" b="1" dirty="0" smtClean="0"/>
              <a:t>s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pl-PL" dirty="0" smtClean="0"/>
              <a:t>Norma ISO dla bibliotek</a:t>
            </a:r>
            <a:endParaRPr lang="pl-PL" dirty="0"/>
          </a:p>
        </p:txBody>
      </p:sp>
      <p:sp>
        <p:nvSpPr>
          <p:cNvPr id="4" name="Wstęga w dół 3"/>
          <p:cNvSpPr/>
          <p:nvPr/>
        </p:nvSpPr>
        <p:spPr>
          <a:xfrm>
            <a:off x="7740352" y="6021288"/>
            <a:ext cx="1072136" cy="540640"/>
          </a:xfrm>
          <a:prstGeom prst="ribbon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3200" b="1" dirty="0" smtClean="0"/>
          </a:p>
          <a:p>
            <a:pPr marL="0" indent="0">
              <a:buNone/>
            </a:pPr>
            <a:r>
              <a:rPr lang="pl-PL" sz="3200" b="1" dirty="0" smtClean="0">
                <a:solidFill>
                  <a:srgbClr val="FF0000"/>
                </a:solidFill>
              </a:rPr>
              <a:t>ISO/IEC 18000 </a:t>
            </a:r>
            <a:r>
              <a:rPr lang="pl-PL" sz="3200" b="1" dirty="0" smtClean="0"/>
              <a:t>- Information </a:t>
            </a:r>
            <a:r>
              <a:rPr lang="pl-PL" sz="3200" b="1" dirty="0" err="1" smtClean="0"/>
              <a:t>technology</a:t>
            </a:r>
            <a:r>
              <a:rPr lang="pl-PL" sz="3200" b="1" dirty="0" smtClean="0"/>
              <a:t> </a:t>
            </a:r>
            <a:r>
              <a:rPr lang="pl-PL" sz="3200" b="1" dirty="0"/>
              <a:t>- Radio </a:t>
            </a:r>
            <a:r>
              <a:rPr lang="pl-PL" sz="3200" b="1" dirty="0" err="1"/>
              <a:t>frequency</a:t>
            </a:r>
            <a:r>
              <a:rPr lang="pl-PL" sz="3200" b="1" dirty="0"/>
              <a:t> </a:t>
            </a:r>
            <a:r>
              <a:rPr lang="pl-PL" sz="3200" b="1" dirty="0" err="1" smtClean="0"/>
              <a:t>identification</a:t>
            </a:r>
            <a:r>
              <a:rPr lang="pl-PL" sz="3200" b="1" dirty="0" smtClean="0"/>
              <a:t> </a:t>
            </a:r>
            <a:r>
              <a:rPr lang="pl-PL" sz="3200" b="1" dirty="0"/>
              <a:t>for </a:t>
            </a:r>
            <a:r>
              <a:rPr lang="pl-PL" sz="3200" b="1" dirty="0" err="1"/>
              <a:t>item</a:t>
            </a:r>
            <a:r>
              <a:rPr lang="pl-PL" sz="3200" b="1" dirty="0"/>
              <a:t> </a:t>
            </a:r>
            <a:r>
              <a:rPr lang="pl-PL" sz="3200" b="1" dirty="0" smtClean="0"/>
              <a:t>management</a:t>
            </a:r>
          </a:p>
          <a:p>
            <a:pPr marL="0" indent="0">
              <a:buNone/>
            </a:pPr>
            <a:endParaRPr lang="pl-PL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3200" b="1" dirty="0" smtClean="0">
                <a:solidFill>
                  <a:srgbClr val="FF0000"/>
                </a:solidFill>
              </a:rPr>
              <a:t>Arkusz 3</a:t>
            </a:r>
            <a:r>
              <a:rPr lang="pl-PL" sz="3200" b="1" dirty="0" smtClean="0"/>
              <a:t>: </a:t>
            </a:r>
            <a:r>
              <a:rPr lang="pl-PL" sz="3200" b="1" dirty="0" err="1"/>
              <a:t>Parameters</a:t>
            </a:r>
            <a:r>
              <a:rPr lang="pl-PL" sz="3200" b="1" dirty="0"/>
              <a:t> for </a:t>
            </a:r>
            <a:r>
              <a:rPr lang="pl-PL" sz="3200" b="1" dirty="0" err="1"/>
              <a:t>air</a:t>
            </a:r>
            <a:r>
              <a:rPr lang="pl-PL" sz="3200" b="1" dirty="0"/>
              <a:t> </a:t>
            </a:r>
            <a:r>
              <a:rPr lang="pl-PL" sz="3200" b="1" dirty="0" err="1"/>
              <a:t>interface</a:t>
            </a:r>
            <a:r>
              <a:rPr lang="pl-PL" sz="3200" b="1" dirty="0"/>
              <a:t> </a:t>
            </a:r>
            <a:r>
              <a:rPr lang="pl-PL" sz="3200" b="1" dirty="0" err="1"/>
              <a:t>communication</a:t>
            </a:r>
            <a:r>
              <a:rPr lang="pl-PL" sz="3200" b="1" dirty="0"/>
              <a:t> </a:t>
            </a:r>
            <a:r>
              <a:rPr lang="pl-PL" sz="3200" b="1" dirty="0" err="1"/>
              <a:t>at</a:t>
            </a:r>
            <a:r>
              <a:rPr lang="pl-PL" sz="3200" b="1" dirty="0"/>
              <a:t> </a:t>
            </a:r>
            <a:r>
              <a:rPr lang="pl-PL" sz="3200" b="1" dirty="0">
                <a:solidFill>
                  <a:srgbClr val="FF0000"/>
                </a:solidFill>
              </a:rPr>
              <a:t>13,56 MHz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pl-PL" b="1" dirty="0" smtClean="0"/>
              <a:t>Wcześniejsza norma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0780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ISO 28560</a:t>
            </a:r>
            <a:r>
              <a:rPr lang="pl-PL" sz="2800" b="1" dirty="0" smtClean="0">
                <a:solidFill>
                  <a:srgbClr val="FF0000"/>
                </a:solidFill>
              </a:rPr>
              <a:t> </a:t>
            </a:r>
            <a:r>
              <a:rPr lang="pl-PL" sz="2800" b="1" dirty="0" smtClean="0"/>
              <a:t>-</a:t>
            </a:r>
            <a:r>
              <a:rPr lang="en-US" sz="2800" b="1" dirty="0" smtClean="0"/>
              <a:t> </a:t>
            </a:r>
            <a:r>
              <a:rPr lang="en-US" sz="2800" b="1" dirty="0">
                <a:solidFill>
                  <a:srgbClr val="FF0000"/>
                </a:solidFill>
              </a:rPr>
              <a:t>Information and documentation </a:t>
            </a:r>
            <a:r>
              <a:rPr lang="pl-PL" sz="2800" b="1" dirty="0" smtClean="0">
                <a:solidFill>
                  <a:srgbClr val="FF0000"/>
                </a:solidFill>
              </a:rPr>
              <a:t>		       </a:t>
            </a:r>
            <a:r>
              <a:rPr lang="en-US" sz="2800" b="1" dirty="0" smtClean="0">
                <a:solidFill>
                  <a:srgbClr val="FF0000"/>
                </a:solidFill>
              </a:rPr>
              <a:t>– </a:t>
            </a:r>
            <a:r>
              <a:rPr lang="en-US" sz="2800" b="1" dirty="0">
                <a:solidFill>
                  <a:srgbClr val="FF0000"/>
                </a:solidFill>
              </a:rPr>
              <a:t>RFID in </a:t>
            </a:r>
            <a:r>
              <a:rPr lang="en-US" sz="2800" b="1" dirty="0" smtClean="0">
                <a:solidFill>
                  <a:srgbClr val="FF0000"/>
                </a:solidFill>
              </a:rPr>
              <a:t>libraries  </a:t>
            </a:r>
            <a:endParaRPr lang="pl-PL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800" dirty="0" smtClean="0"/>
              <a:t> 	</a:t>
            </a:r>
            <a:r>
              <a:rPr lang="en-US" sz="2800" b="1" dirty="0" smtClean="0"/>
              <a:t>Part </a:t>
            </a:r>
            <a:r>
              <a:rPr lang="en-US" sz="2800" b="1" dirty="0"/>
              <a:t>1 – Data elements and guidelines </a:t>
            </a:r>
            <a:r>
              <a:rPr lang="pl-PL" sz="2800" b="1" dirty="0" smtClean="0"/>
              <a:t>		</a:t>
            </a:r>
            <a:r>
              <a:rPr lang="pl-PL" sz="2800" b="1" dirty="0"/>
              <a:t>	</a:t>
            </a:r>
            <a:r>
              <a:rPr lang="en-US" sz="2800" b="1" dirty="0" smtClean="0"/>
              <a:t>for implementation </a:t>
            </a:r>
            <a:endParaRPr lang="pl-PL" sz="2800" b="1" dirty="0"/>
          </a:p>
          <a:p>
            <a:pPr marL="0" indent="0">
              <a:buNone/>
            </a:pPr>
            <a:r>
              <a:rPr lang="pl-PL" sz="2800" dirty="0"/>
              <a:t>	</a:t>
            </a:r>
            <a:r>
              <a:rPr lang="en-US" sz="2800" b="1" dirty="0" smtClean="0"/>
              <a:t>Part </a:t>
            </a:r>
            <a:r>
              <a:rPr lang="en-US" sz="2800" b="1" dirty="0"/>
              <a:t>2 – Encoding of RFID data elements </a:t>
            </a:r>
            <a:r>
              <a:rPr lang="pl-PL" sz="2800" b="1" dirty="0" smtClean="0"/>
              <a:t>		</a:t>
            </a:r>
            <a:r>
              <a:rPr lang="en-US" sz="2800" b="1" dirty="0" smtClean="0"/>
              <a:t>based </a:t>
            </a:r>
            <a:r>
              <a:rPr lang="en-US" sz="2800" b="1" dirty="0"/>
              <a:t>on rules from </a:t>
            </a:r>
            <a:r>
              <a:rPr lang="en-US" sz="2800" b="1" dirty="0" smtClean="0">
                <a:solidFill>
                  <a:srgbClr val="FF0000"/>
                </a:solidFill>
              </a:rPr>
              <a:t>ISO/IEC 15962</a:t>
            </a:r>
            <a:endParaRPr lang="pl-PL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800" dirty="0"/>
              <a:t>	</a:t>
            </a:r>
            <a:r>
              <a:rPr lang="en-US" sz="2800" b="1" dirty="0" smtClean="0"/>
              <a:t>Part </a:t>
            </a:r>
            <a:r>
              <a:rPr lang="en-US" sz="2800" b="1" dirty="0"/>
              <a:t>3 – Fixed length </a:t>
            </a:r>
            <a:r>
              <a:rPr lang="en-US" sz="2800" b="1" dirty="0" smtClean="0"/>
              <a:t>encoding</a:t>
            </a:r>
            <a:endParaRPr lang="pl-PL" sz="2800" b="1" dirty="0" smtClean="0"/>
          </a:p>
          <a:p>
            <a:pPr marL="0" indent="0">
              <a:buNone/>
            </a:pPr>
            <a:r>
              <a:rPr lang="en-US" sz="2800" b="1" dirty="0" smtClean="0"/>
              <a:t> </a:t>
            </a:r>
            <a:endParaRPr lang="pl-PL" sz="28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Norma ISO dla bibliotek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4" name="Wstęga w dół 3"/>
          <p:cNvSpPr/>
          <p:nvPr/>
        </p:nvSpPr>
        <p:spPr>
          <a:xfrm>
            <a:off x="7740352" y="5949280"/>
            <a:ext cx="936104" cy="432048"/>
          </a:xfrm>
          <a:prstGeom prst="ribbon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98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Norma</a:t>
            </a:r>
            <a:r>
              <a:rPr lang="pl-PL" b="1" dirty="0" smtClean="0"/>
              <a:t> </a:t>
            </a:r>
            <a:r>
              <a:rPr lang="pl-PL" b="1" dirty="0" smtClean="0">
                <a:solidFill>
                  <a:srgbClr val="FF0000"/>
                </a:solidFill>
              </a:rPr>
              <a:t>ISO 28560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/>
              <a:t>przygotowana</a:t>
            </a:r>
            <a:r>
              <a:rPr lang="pl-PL" b="1" dirty="0" smtClean="0"/>
              <a:t> została </a:t>
            </a:r>
            <a:r>
              <a:rPr lang="en-US" b="1" dirty="0" err="1" smtClean="0"/>
              <a:t>przez</a:t>
            </a:r>
            <a:r>
              <a:rPr lang="pl-PL" b="1" dirty="0" smtClean="0"/>
              <a:t> </a:t>
            </a:r>
            <a:r>
              <a:rPr lang="en-US" b="1" dirty="0" smtClean="0"/>
              <a:t> </a:t>
            </a:r>
            <a:r>
              <a:rPr lang="en-US" b="1" dirty="0"/>
              <a:t>ISO/TC 46/SC4 </a:t>
            </a:r>
            <a:r>
              <a:rPr lang="en-US" b="1" i="1" dirty="0"/>
              <a:t>Technical interoperability </a:t>
            </a:r>
            <a:r>
              <a:rPr lang="en-US" b="1" dirty="0"/>
              <a:t>(WG11) </a:t>
            </a:r>
            <a:r>
              <a:rPr lang="en-US" b="1" dirty="0" err="1"/>
              <a:t>ustala</a:t>
            </a:r>
            <a:r>
              <a:rPr lang="en-US" b="1" dirty="0"/>
              <a:t> </a:t>
            </a:r>
            <a:r>
              <a:rPr lang="en-US" b="1" dirty="0" err="1"/>
              <a:t>zasady</a:t>
            </a:r>
            <a:r>
              <a:rPr lang="en-US" b="1" dirty="0"/>
              <a:t> </a:t>
            </a:r>
            <a:r>
              <a:rPr lang="en-US" b="1" dirty="0" err="1"/>
              <a:t>stosowania</a:t>
            </a:r>
            <a:r>
              <a:rPr lang="en-US" b="1" dirty="0"/>
              <a:t> </a:t>
            </a:r>
            <a:r>
              <a:rPr lang="en-US" b="1" dirty="0" err="1"/>
              <a:t>technologii</a:t>
            </a:r>
            <a:r>
              <a:rPr lang="en-US" b="1" dirty="0"/>
              <a:t> RFID w </a:t>
            </a:r>
            <a:r>
              <a:rPr lang="en-US" b="1" dirty="0" err="1"/>
              <a:t>bibliotekach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jest </a:t>
            </a:r>
            <a:r>
              <a:rPr lang="en-US" b="1" dirty="0" err="1"/>
              <a:t>oparta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systemie</a:t>
            </a:r>
            <a:r>
              <a:rPr lang="en-US" b="1" dirty="0"/>
              <a:t> </a:t>
            </a:r>
            <a:r>
              <a:rPr lang="en-US" b="1" dirty="0" err="1"/>
              <a:t>kodowania</a:t>
            </a:r>
            <a:r>
              <a:rPr lang="en-US" b="1" dirty="0"/>
              <a:t> </a:t>
            </a:r>
            <a:r>
              <a:rPr lang="en-US" b="1" dirty="0" err="1"/>
              <a:t>zawartym</a:t>
            </a:r>
            <a:r>
              <a:rPr lang="en-US" b="1" dirty="0"/>
              <a:t> w </a:t>
            </a:r>
            <a:r>
              <a:rPr lang="en-US" b="1" dirty="0" err="1"/>
              <a:t>normie</a:t>
            </a:r>
            <a:r>
              <a:rPr lang="en-US" b="1" dirty="0"/>
              <a:t> </a:t>
            </a:r>
            <a:r>
              <a:rPr lang="pl-PL" b="1" dirty="0" smtClean="0"/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ISO/IEC </a:t>
            </a:r>
            <a:r>
              <a:rPr lang="en-US" b="1" dirty="0">
                <a:solidFill>
                  <a:srgbClr val="FF0000"/>
                </a:solidFill>
              </a:rPr>
              <a:t>15962 – Information technology - Radio frequency identification (RFID) for item management. </a:t>
            </a:r>
            <a:r>
              <a:rPr lang="pl-PL" b="1" dirty="0">
                <a:solidFill>
                  <a:srgbClr val="FF0000"/>
                </a:solidFill>
              </a:rPr>
              <a:t>Data </a:t>
            </a:r>
            <a:r>
              <a:rPr lang="pl-PL" b="1" dirty="0" err="1">
                <a:solidFill>
                  <a:srgbClr val="FF0000"/>
                </a:solidFill>
              </a:rPr>
              <a:t>protocol</a:t>
            </a:r>
            <a:r>
              <a:rPr lang="pl-PL" b="1" dirty="0">
                <a:solidFill>
                  <a:srgbClr val="FF0000"/>
                </a:solidFill>
              </a:rPr>
              <a:t>: data </a:t>
            </a:r>
            <a:r>
              <a:rPr lang="pl-PL" b="1" dirty="0" err="1">
                <a:solidFill>
                  <a:srgbClr val="FF0000"/>
                </a:solidFill>
              </a:rPr>
              <a:t>encoding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rules</a:t>
            </a:r>
            <a:r>
              <a:rPr lang="pl-PL" b="1" dirty="0">
                <a:solidFill>
                  <a:srgbClr val="FF0000"/>
                </a:solidFill>
              </a:rPr>
              <a:t> and </a:t>
            </a:r>
            <a:r>
              <a:rPr lang="pl-PL" b="1" dirty="0" err="1">
                <a:solidFill>
                  <a:srgbClr val="FF0000"/>
                </a:solidFill>
              </a:rPr>
              <a:t>logical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memory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</a:rPr>
              <a:t>functions</a:t>
            </a:r>
            <a:r>
              <a:rPr lang="pl-PL" b="1" dirty="0" smtClean="0">
                <a:solidFill>
                  <a:srgbClr val="FF0000"/>
                </a:solidFill>
              </a:rPr>
              <a:t>. </a:t>
            </a:r>
            <a:endParaRPr lang="pl-PL" b="1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800" y="376238"/>
            <a:ext cx="8229600" cy="892522"/>
          </a:xfrm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Norma RFID dla bibliotek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Gwiazda 5-ramienna 3"/>
          <p:cNvSpPr/>
          <p:nvPr/>
        </p:nvSpPr>
        <p:spPr>
          <a:xfrm>
            <a:off x="8172400" y="5877272"/>
            <a:ext cx="504056" cy="576064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69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488228"/>
              </p:ext>
            </p:extLst>
          </p:nvPr>
        </p:nvGraphicFramePr>
        <p:xfrm>
          <a:off x="2580992" y="1500982"/>
          <a:ext cx="5087352" cy="4724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4997"/>
                <a:gridCol w="4722355"/>
              </a:tblGrid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da-DK" sz="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Primary item identifier</a:t>
                      </a:r>
                      <a:endParaRPr lang="da-DK" sz="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Content parameter</a:t>
                      </a:r>
                      <a:endParaRPr lang="da-DK" sz="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</a:t>
                      </a:r>
                      <a:endParaRPr lang="da-DK" sz="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Owner institution (ISIL)</a:t>
                      </a:r>
                      <a:endParaRPr lang="da-DK" sz="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Set information</a:t>
                      </a:r>
                      <a:endParaRPr lang="da-DK" sz="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Type of usage</a:t>
                      </a:r>
                      <a:endParaRPr lang="da-DK" sz="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6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Shelf location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7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ONIX media format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8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MARC media format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Supplier identifier</a:t>
                      </a:r>
                      <a:endParaRPr lang="da-DK" sz="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10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Order number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11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ILL borrowing institution (ISIL)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12</a:t>
                      </a:r>
                      <a:endParaRPr lang="da-DK" sz="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ILL borrowing transaction number</a:t>
                      </a:r>
                      <a:endParaRPr lang="da-DK" sz="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13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GS1 product identifier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14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Reserved for Alternative unique item identifier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15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Local data A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16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Local data B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17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Title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18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Product identifier local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19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Media format (other)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Supply chain stage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21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Supplier invoice number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22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Alternative item identifier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23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Alternative owner institution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24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Subsidiary of an owner institution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25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Alternative ILL borrowing institution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26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Local data C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27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Reserved for future use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28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Reserved for future use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29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Reserved for future use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30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Reserved for future use</a:t>
                      </a:r>
                      <a:endParaRPr lang="da-DK" sz="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31</a:t>
                      </a:r>
                      <a:endParaRPr lang="da-DK" sz="8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Reserved for future use</a:t>
                      </a:r>
                      <a:endParaRPr lang="da-DK" sz="8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52928" cy="1080120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Zestaw elementów opisu dokumentów</a:t>
            </a:r>
            <a:r>
              <a:rPr lang="pl-PL" sz="3600" b="1" dirty="0">
                <a:solidFill>
                  <a:srgbClr val="FF0000"/>
                </a:solidFill>
              </a:rPr>
              <a:t/>
            </a:r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1200" i="1" dirty="0" smtClean="0"/>
              <a:t>Źródło</a:t>
            </a:r>
            <a:r>
              <a:rPr lang="pl-PL" sz="1200" b="1" dirty="0" smtClean="0"/>
              <a:t>: http</a:t>
            </a:r>
            <a:r>
              <a:rPr lang="pl-PL" sz="1200" b="1" dirty="0"/>
              <a:t>://biblstandard.dk/rfid/docs/summary.htm</a:t>
            </a:r>
          </a:p>
        </p:txBody>
      </p:sp>
    </p:spTree>
    <p:extLst>
      <p:ext uri="{BB962C8B-B14F-4D97-AF65-F5344CB8AC3E}">
        <p14:creationId xmlns:p14="http://schemas.microsoft.com/office/powerpoint/2010/main" val="19887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691680" y="1412776"/>
            <a:ext cx="6995120" cy="4594515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1. </a:t>
            </a:r>
            <a:r>
              <a:rPr lang="pl-PL" b="1" dirty="0" err="1" smtClean="0"/>
              <a:t>Primary</a:t>
            </a:r>
            <a:r>
              <a:rPr lang="pl-PL" b="1" dirty="0" smtClean="0"/>
              <a:t> </a:t>
            </a:r>
            <a:r>
              <a:rPr lang="pl-PL" b="1" dirty="0" err="1" smtClean="0"/>
              <a:t>item</a:t>
            </a:r>
            <a:r>
              <a:rPr lang="pl-PL" b="1" dirty="0" smtClean="0"/>
              <a:t> </a:t>
            </a:r>
            <a:r>
              <a:rPr lang="pl-PL" b="1" dirty="0" err="1" smtClean="0"/>
              <a:t>identifier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2. Content </a:t>
            </a:r>
            <a:r>
              <a:rPr lang="pl-PL" b="1" dirty="0" err="1" smtClean="0"/>
              <a:t>parameter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3. </a:t>
            </a:r>
            <a:r>
              <a:rPr lang="pl-PL" b="1" dirty="0" err="1" smtClean="0"/>
              <a:t>Owner</a:t>
            </a:r>
            <a:r>
              <a:rPr lang="pl-PL" b="1" dirty="0" smtClean="0"/>
              <a:t> </a:t>
            </a:r>
            <a:r>
              <a:rPr lang="pl-PL" b="1" dirty="0" err="1" smtClean="0"/>
              <a:t>institution</a:t>
            </a:r>
            <a:r>
              <a:rPr lang="pl-PL" b="1" dirty="0" smtClean="0"/>
              <a:t> (ISIL)</a:t>
            </a:r>
          </a:p>
          <a:p>
            <a:pPr marL="109728" indent="0">
              <a:buNone/>
            </a:pPr>
            <a:r>
              <a:rPr lang="pl-PL" b="1" dirty="0" smtClean="0"/>
              <a:t>4. Set </a:t>
            </a:r>
            <a:r>
              <a:rPr lang="pl-PL" b="1" dirty="0" err="1" smtClean="0"/>
              <a:t>information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5. </a:t>
            </a:r>
            <a:r>
              <a:rPr lang="pl-PL" b="1" dirty="0" err="1" smtClean="0"/>
              <a:t>Type</a:t>
            </a:r>
            <a:r>
              <a:rPr lang="pl-PL" b="1" dirty="0" smtClean="0"/>
              <a:t> of </a:t>
            </a:r>
            <a:r>
              <a:rPr lang="pl-PL" b="1" dirty="0" err="1" smtClean="0"/>
              <a:t>usage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6. </a:t>
            </a:r>
            <a:r>
              <a:rPr lang="pl-PL" b="1" dirty="0" err="1" smtClean="0"/>
              <a:t>Shelf</a:t>
            </a:r>
            <a:r>
              <a:rPr lang="pl-PL" b="1" dirty="0" smtClean="0"/>
              <a:t> </a:t>
            </a:r>
            <a:r>
              <a:rPr lang="pl-PL" b="1" dirty="0" err="1" smtClean="0"/>
              <a:t>location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7. ONIX media format</a:t>
            </a:r>
          </a:p>
          <a:p>
            <a:pPr marL="109728" indent="0">
              <a:buNone/>
            </a:pPr>
            <a:r>
              <a:rPr lang="pl-PL" b="1" dirty="0" smtClean="0"/>
              <a:t>8. MARC media format</a:t>
            </a:r>
          </a:p>
          <a:p>
            <a:pPr marL="109728" indent="0">
              <a:buNone/>
            </a:pPr>
            <a:r>
              <a:rPr lang="pl-PL" b="1" dirty="0" smtClean="0"/>
              <a:t>9. Supplier </a:t>
            </a:r>
            <a:r>
              <a:rPr lang="pl-PL" b="1" dirty="0" err="1" smtClean="0"/>
              <a:t>identifier</a:t>
            </a:r>
            <a:r>
              <a:rPr lang="pl-PL" b="1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Elementy opisu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979712" y="1268760"/>
            <a:ext cx="7355160" cy="5400600"/>
          </a:xfrm>
        </p:spPr>
        <p:txBody>
          <a:bodyPr/>
          <a:lstStyle/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10. Order </a:t>
            </a:r>
            <a:r>
              <a:rPr lang="pl-PL" b="1" dirty="0" err="1" smtClean="0"/>
              <a:t>number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11. ILL </a:t>
            </a:r>
            <a:r>
              <a:rPr lang="pl-PL" b="1" dirty="0" err="1" smtClean="0"/>
              <a:t>borrowing</a:t>
            </a:r>
            <a:r>
              <a:rPr lang="pl-PL" b="1" dirty="0" smtClean="0"/>
              <a:t> </a:t>
            </a:r>
            <a:r>
              <a:rPr lang="pl-PL" b="1" dirty="0" err="1" smtClean="0"/>
              <a:t>institution</a:t>
            </a:r>
            <a:r>
              <a:rPr lang="pl-PL" b="1" dirty="0" smtClean="0"/>
              <a:t> (ISIL)</a:t>
            </a:r>
          </a:p>
          <a:p>
            <a:pPr marL="109728" indent="0">
              <a:buNone/>
            </a:pPr>
            <a:r>
              <a:rPr lang="pl-PL" b="1" dirty="0" smtClean="0"/>
              <a:t>12. ILL </a:t>
            </a:r>
            <a:r>
              <a:rPr lang="pl-PL" b="1" dirty="0" err="1" smtClean="0"/>
              <a:t>borrowing</a:t>
            </a:r>
            <a:r>
              <a:rPr lang="pl-PL" b="1" dirty="0" smtClean="0"/>
              <a:t> </a:t>
            </a:r>
            <a:r>
              <a:rPr lang="pl-PL" b="1" dirty="0" err="1" smtClean="0"/>
              <a:t>transaction</a:t>
            </a:r>
            <a:r>
              <a:rPr lang="pl-PL" b="1" dirty="0" smtClean="0"/>
              <a:t> </a:t>
            </a:r>
            <a:r>
              <a:rPr lang="pl-PL" b="1" dirty="0" err="1" smtClean="0"/>
              <a:t>number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13. </a:t>
            </a:r>
            <a:r>
              <a:rPr lang="pl-PL" b="1" smtClean="0"/>
              <a:t>GS1 </a:t>
            </a:r>
            <a:r>
              <a:rPr lang="pl-PL" b="1" dirty="0" err="1" smtClean="0"/>
              <a:t>product</a:t>
            </a:r>
            <a:r>
              <a:rPr lang="pl-PL" b="1" dirty="0" smtClean="0"/>
              <a:t> </a:t>
            </a:r>
            <a:r>
              <a:rPr lang="pl-PL" b="1" dirty="0" err="1" smtClean="0"/>
              <a:t>identifier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14. </a:t>
            </a:r>
            <a:r>
              <a:rPr lang="pl-PL" b="1" dirty="0" err="1" smtClean="0"/>
              <a:t>Reserved</a:t>
            </a:r>
            <a:r>
              <a:rPr lang="pl-PL" b="1" dirty="0" smtClean="0"/>
              <a:t> for </a:t>
            </a:r>
            <a:r>
              <a:rPr lang="pl-PL" b="1" dirty="0" err="1" smtClean="0"/>
              <a:t>Alternative</a:t>
            </a:r>
            <a:r>
              <a:rPr lang="pl-PL" b="1" dirty="0" smtClean="0"/>
              <a:t> </a:t>
            </a:r>
            <a:r>
              <a:rPr lang="pl-PL" b="1" dirty="0" err="1" smtClean="0"/>
              <a:t>unique</a:t>
            </a:r>
            <a:r>
              <a:rPr lang="pl-PL" b="1" dirty="0" smtClean="0"/>
              <a:t> </a:t>
            </a:r>
            <a:r>
              <a:rPr lang="pl-PL" b="1" dirty="0" err="1" smtClean="0"/>
              <a:t>item</a:t>
            </a:r>
            <a:r>
              <a:rPr lang="pl-PL" b="1" dirty="0" smtClean="0"/>
              <a:t> 			</a:t>
            </a:r>
            <a:r>
              <a:rPr lang="pl-PL" b="1" dirty="0" err="1" smtClean="0"/>
              <a:t>identifier</a:t>
            </a:r>
            <a:r>
              <a:rPr lang="pl-PL" b="1" dirty="0" smtClean="0"/>
              <a:t> </a:t>
            </a:r>
          </a:p>
          <a:p>
            <a:pPr marL="109728" indent="0">
              <a:buNone/>
            </a:pPr>
            <a:r>
              <a:rPr lang="pl-PL" b="1" dirty="0" smtClean="0"/>
              <a:t>15. </a:t>
            </a:r>
            <a:r>
              <a:rPr lang="pl-PL" b="1" dirty="0" err="1" smtClean="0"/>
              <a:t>Local</a:t>
            </a:r>
            <a:r>
              <a:rPr lang="pl-PL" b="1" dirty="0" smtClean="0"/>
              <a:t> data A</a:t>
            </a:r>
          </a:p>
          <a:p>
            <a:pPr marL="109728" indent="0">
              <a:buNone/>
            </a:pPr>
            <a:r>
              <a:rPr lang="pl-PL" b="1" dirty="0" smtClean="0"/>
              <a:t>16. </a:t>
            </a:r>
            <a:r>
              <a:rPr lang="pl-PL" b="1" dirty="0" err="1" smtClean="0"/>
              <a:t>Local</a:t>
            </a:r>
            <a:r>
              <a:rPr lang="pl-PL" b="1" dirty="0" smtClean="0"/>
              <a:t> data B</a:t>
            </a:r>
          </a:p>
          <a:p>
            <a:pPr marL="109728" indent="0">
              <a:buNone/>
            </a:pPr>
            <a:r>
              <a:rPr lang="pl-PL" b="1" dirty="0" smtClean="0"/>
              <a:t>17. </a:t>
            </a:r>
            <a:r>
              <a:rPr lang="pl-PL" b="1" dirty="0" err="1" smtClean="0"/>
              <a:t>Title</a:t>
            </a:r>
            <a:r>
              <a:rPr lang="pl-PL" b="1" dirty="0" smtClean="0"/>
              <a:t> </a:t>
            </a:r>
          </a:p>
          <a:p>
            <a:pPr marL="109728" indent="0">
              <a:buNone/>
            </a:pPr>
            <a:r>
              <a:rPr lang="pl-PL" b="1" dirty="0" smtClean="0"/>
              <a:t>18. Product </a:t>
            </a:r>
            <a:r>
              <a:rPr lang="pl-PL" b="1" dirty="0" err="1" smtClean="0"/>
              <a:t>identifier</a:t>
            </a:r>
            <a:r>
              <a:rPr lang="pl-PL" b="1" dirty="0" smtClean="0"/>
              <a:t> </a:t>
            </a:r>
            <a:r>
              <a:rPr lang="pl-PL" b="1" dirty="0" err="1" smtClean="0"/>
              <a:t>local</a:t>
            </a:r>
            <a:endParaRPr lang="pl-PL" b="1" dirty="0" smtClean="0"/>
          </a:p>
          <a:p>
            <a:endParaRPr lang="pl-PL" b="1" dirty="0" smtClean="0"/>
          </a:p>
          <a:p>
            <a:endParaRPr lang="pl-PL" dirty="0" smtClean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Elementy opisu (c.d.)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547664" y="1484784"/>
            <a:ext cx="7139136" cy="4522507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19. Media format (</a:t>
            </a:r>
            <a:r>
              <a:rPr lang="pl-PL" b="1" dirty="0" err="1" smtClean="0"/>
              <a:t>other</a:t>
            </a:r>
            <a:r>
              <a:rPr lang="pl-PL" b="1" dirty="0" smtClean="0"/>
              <a:t>)</a:t>
            </a:r>
          </a:p>
          <a:p>
            <a:pPr marL="109728" indent="0">
              <a:buNone/>
            </a:pPr>
            <a:r>
              <a:rPr lang="pl-PL" b="1" dirty="0" smtClean="0"/>
              <a:t>20. Supply </a:t>
            </a:r>
            <a:r>
              <a:rPr lang="pl-PL" b="1" dirty="0" err="1" smtClean="0"/>
              <a:t>chain</a:t>
            </a:r>
            <a:r>
              <a:rPr lang="pl-PL" b="1" dirty="0" smtClean="0"/>
              <a:t> </a:t>
            </a:r>
            <a:r>
              <a:rPr lang="pl-PL" b="1" dirty="0" err="1" smtClean="0"/>
              <a:t>stage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21. Supplier </a:t>
            </a:r>
            <a:r>
              <a:rPr lang="pl-PL" b="1" dirty="0" err="1" smtClean="0"/>
              <a:t>invoice</a:t>
            </a:r>
            <a:r>
              <a:rPr lang="pl-PL" b="1" dirty="0" smtClean="0"/>
              <a:t> </a:t>
            </a:r>
            <a:r>
              <a:rPr lang="pl-PL" b="1" dirty="0" err="1" smtClean="0"/>
              <a:t>number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22. </a:t>
            </a:r>
            <a:r>
              <a:rPr lang="pl-PL" b="1" dirty="0" err="1" smtClean="0"/>
              <a:t>Alternative</a:t>
            </a:r>
            <a:r>
              <a:rPr lang="pl-PL" b="1" dirty="0" smtClean="0"/>
              <a:t> </a:t>
            </a:r>
            <a:r>
              <a:rPr lang="pl-PL" b="1" dirty="0" err="1" smtClean="0"/>
              <a:t>item</a:t>
            </a:r>
            <a:r>
              <a:rPr lang="pl-PL" b="1" dirty="0" smtClean="0"/>
              <a:t> </a:t>
            </a:r>
            <a:r>
              <a:rPr lang="pl-PL" b="1" dirty="0" err="1" smtClean="0"/>
              <a:t>identifier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23. </a:t>
            </a:r>
            <a:r>
              <a:rPr lang="pl-PL" b="1" dirty="0" err="1" smtClean="0"/>
              <a:t>Alternative</a:t>
            </a:r>
            <a:r>
              <a:rPr lang="pl-PL" b="1" dirty="0" smtClean="0"/>
              <a:t> </a:t>
            </a:r>
            <a:r>
              <a:rPr lang="pl-PL" b="1" dirty="0" err="1" smtClean="0"/>
              <a:t>owner</a:t>
            </a:r>
            <a:r>
              <a:rPr lang="pl-PL" b="1" dirty="0" smtClean="0"/>
              <a:t> </a:t>
            </a:r>
            <a:r>
              <a:rPr lang="pl-PL" b="1" dirty="0" err="1" smtClean="0"/>
              <a:t>instituton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24. </a:t>
            </a:r>
            <a:r>
              <a:rPr lang="pl-PL" b="1" dirty="0" err="1" smtClean="0"/>
              <a:t>Subsidiary</a:t>
            </a:r>
            <a:r>
              <a:rPr lang="pl-PL" b="1" dirty="0" smtClean="0"/>
              <a:t> of </a:t>
            </a:r>
            <a:r>
              <a:rPr lang="pl-PL" b="1" dirty="0" err="1" smtClean="0"/>
              <a:t>an</a:t>
            </a:r>
            <a:r>
              <a:rPr lang="pl-PL" b="1" dirty="0" smtClean="0"/>
              <a:t> </a:t>
            </a:r>
            <a:r>
              <a:rPr lang="pl-PL" b="1" dirty="0" err="1" smtClean="0"/>
              <a:t>owner</a:t>
            </a:r>
            <a:r>
              <a:rPr lang="pl-PL" b="1" dirty="0" smtClean="0"/>
              <a:t> </a:t>
            </a:r>
            <a:r>
              <a:rPr lang="pl-PL" b="1" dirty="0" err="1" smtClean="0"/>
              <a:t>instiution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25. </a:t>
            </a:r>
            <a:r>
              <a:rPr lang="pl-PL" b="1" dirty="0" err="1" smtClean="0"/>
              <a:t>Alternative</a:t>
            </a:r>
            <a:r>
              <a:rPr lang="pl-PL" b="1" dirty="0" smtClean="0"/>
              <a:t> ILL </a:t>
            </a:r>
            <a:r>
              <a:rPr lang="pl-PL" b="1" dirty="0" err="1" smtClean="0"/>
              <a:t>borrowing</a:t>
            </a:r>
            <a:r>
              <a:rPr lang="pl-PL" b="1" dirty="0" smtClean="0"/>
              <a:t> </a:t>
            </a:r>
            <a:r>
              <a:rPr lang="pl-PL" b="1" dirty="0" err="1" smtClean="0"/>
              <a:t>institution</a:t>
            </a: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26. </a:t>
            </a:r>
            <a:r>
              <a:rPr lang="pl-PL" b="1" dirty="0" err="1" smtClean="0"/>
              <a:t>Local</a:t>
            </a:r>
            <a:r>
              <a:rPr lang="pl-PL" b="1" dirty="0" smtClean="0"/>
              <a:t> data C</a:t>
            </a:r>
          </a:p>
          <a:p>
            <a:pPr marL="109728" indent="0">
              <a:buNone/>
            </a:pPr>
            <a:r>
              <a:rPr lang="pl-PL" b="1" dirty="0" smtClean="0"/>
              <a:t>27-31 </a:t>
            </a:r>
            <a:r>
              <a:rPr lang="pl-PL" b="1" dirty="0" err="1" smtClean="0"/>
              <a:t>Reserved</a:t>
            </a:r>
            <a:r>
              <a:rPr lang="pl-PL" b="1" dirty="0" smtClean="0"/>
              <a:t> for the </a:t>
            </a:r>
            <a:r>
              <a:rPr lang="pl-PL" b="1" dirty="0" err="1" smtClean="0"/>
              <a:t>future</a:t>
            </a:r>
            <a:r>
              <a:rPr lang="pl-PL" b="1" dirty="0" smtClean="0"/>
              <a:t> </a:t>
            </a:r>
            <a:r>
              <a:rPr lang="pl-PL" b="1" dirty="0" err="1" smtClean="0"/>
              <a:t>use</a:t>
            </a:r>
            <a:r>
              <a:rPr lang="pl-PL" b="1" dirty="0" smtClean="0"/>
              <a:t>  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Elementy opisu (c.d.)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0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Uzupełnienie dotychczasowej automatyzacji bibliotek tj. zintegrowanych systemów bibliotecznych, które głównie obsługują</a:t>
            </a:r>
          </a:p>
          <a:p>
            <a:pPr>
              <a:buNone/>
            </a:pPr>
            <a:r>
              <a:rPr lang="pl-PL" b="1" dirty="0" smtClean="0"/>
              <a:t>	- gromadzenie, </a:t>
            </a:r>
          </a:p>
          <a:p>
            <a:pPr>
              <a:buNone/>
            </a:pPr>
            <a:r>
              <a:rPr lang="pl-PL" b="1" dirty="0" smtClean="0"/>
              <a:t>  - opracowanie,</a:t>
            </a:r>
          </a:p>
          <a:p>
            <a:pPr>
              <a:buNone/>
            </a:pPr>
            <a:r>
              <a:rPr lang="pl-PL" b="1" dirty="0" smtClean="0"/>
              <a:t>	- udostępnianie (katalogi </a:t>
            </a:r>
            <a:r>
              <a:rPr lang="pl-PL" b="1" dirty="0" err="1" smtClean="0"/>
              <a:t>on-line</a:t>
            </a:r>
            <a:r>
              <a:rPr lang="pl-PL" b="1" dirty="0" smtClean="0"/>
              <a:t>, </a:t>
            </a:r>
            <a:r>
              <a:rPr lang="pl-PL" b="1" dirty="0" err="1" smtClean="0"/>
              <a:t>OPAC-i</a:t>
            </a:r>
            <a:r>
              <a:rPr lang="pl-PL" b="1" dirty="0" smtClean="0"/>
              <a:t> )</a:t>
            </a:r>
          </a:p>
          <a:p>
            <a:pPr algn="ctr">
              <a:buNone/>
            </a:pPr>
            <a:endParaRPr lang="pl-PL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RFID – </a:t>
            </a:r>
            <a:r>
              <a:rPr lang="pl-PL" b="1" dirty="0" smtClean="0">
                <a:solidFill>
                  <a:srgbClr val="FF0000"/>
                </a:solidFill>
              </a:rPr>
              <a:t>działa </a:t>
            </a:r>
            <a:r>
              <a:rPr lang="pl-PL" b="1" dirty="0" smtClean="0">
                <a:solidFill>
                  <a:srgbClr val="FF0000"/>
                </a:solidFill>
              </a:rPr>
              <a:t>w oparciu o technologie bezprzewodowe wykorzystujące fale radiowe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i służy do identyfikacji i śledzenia obiektów 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za pomocą urządzeń radiowych.  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RFID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Gwiazda 4-ramienna 3"/>
          <p:cNvSpPr/>
          <p:nvPr/>
        </p:nvSpPr>
        <p:spPr>
          <a:xfrm>
            <a:off x="323528" y="764704"/>
            <a:ext cx="914400" cy="914400"/>
          </a:xfrm>
          <a:prstGeom prst="star4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	</a:t>
            </a:r>
            <a:r>
              <a:rPr lang="pl-PL" sz="2800" b="1" dirty="0" smtClean="0">
                <a:solidFill>
                  <a:srgbClr val="FF0000"/>
                </a:solidFill>
              </a:rPr>
              <a:t>SIP </a:t>
            </a:r>
            <a:r>
              <a:rPr lang="pl-PL" sz="2800" b="1" dirty="0">
                <a:solidFill>
                  <a:srgbClr val="FF0000"/>
                </a:solidFill>
              </a:rPr>
              <a:t>2</a:t>
            </a:r>
            <a:r>
              <a:rPr lang="pl-PL" sz="2800" b="1" dirty="0"/>
              <a:t> (Standard </a:t>
            </a:r>
            <a:r>
              <a:rPr lang="pl-PL" sz="2800" b="1" dirty="0" err="1"/>
              <a:t>Interchange</a:t>
            </a:r>
            <a:r>
              <a:rPr lang="pl-PL" sz="2800" b="1" dirty="0"/>
              <a:t> </a:t>
            </a:r>
            <a:r>
              <a:rPr lang="pl-PL" sz="2800" b="1" dirty="0" err="1"/>
              <a:t>Protocol</a:t>
            </a:r>
            <a:r>
              <a:rPr lang="pl-PL" sz="2800" b="1" dirty="0"/>
              <a:t>), </a:t>
            </a:r>
            <a:r>
              <a:rPr lang="pl-PL" sz="2800" b="1" dirty="0" smtClean="0"/>
              <a:t>	pracujący </a:t>
            </a:r>
            <a:r>
              <a:rPr lang="pl-PL" sz="2800" b="1" dirty="0"/>
              <a:t>na podobnych zasadach jak </a:t>
            </a:r>
            <a:r>
              <a:rPr lang="pl-PL" sz="2800" b="1" dirty="0" smtClean="0"/>
              <a:t>	Z39.50 </a:t>
            </a:r>
          </a:p>
          <a:p>
            <a:pPr marL="0" indent="0">
              <a:buNone/>
            </a:pPr>
            <a:r>
              <a:rPr lang="pl-PL" sz="2800" b="1" dirty="0"/>
              <a:t>	</a:t>
            </a:r>
            <a:r>
              <a:rPr lang="pl-PL" sz="2800" b="1" dirty="0" smtClean="0">
                <a:solidFill>
                  <a:srgbClr val="FF0000"/>
                </a:solidFill>
              </a:rPr>
              <a:t>NCIP</a:t>
            </a:r>
            <a:r>
              <a:rPr lang="pl-PL" sz="2800" b="1" dirty="0" smtClean="0"/>
              <a:t> </a:t>
            </a:r>
            <a:r>
              <a:rPr lang="pl-PL" sz="2800" b="1" dirty="0"/>
              <a:t>(NISO </a:t>
            </a:r>
            <a:r>
              <a:rPr lang="pl-PL" sz="2800" b="1" dirty="0" err="1"/>
              <a:t>Circulation</a:t>
            </a:r>
            <a:r>
              <a:rPr lang="pl-PL" sz="2800" b="1" dirty="0"/>
              <a:t> </a:t>
            </a:r>
            <a:r>
              <a:rPr lang="pl-PL" sz="2800" b="1" dirty="0" err="1" smtClean="0"/>
              <a:t>Interchange</a:t>
            </a:r>
            <a:r>
              <a:rPr lang="pl-PL" sz="2800" b="1" dirty="0" smtClean="0"/>
              <a:t> 	</a:t>
            </a:r>
            <a:r>
              <a:rPr lang="pl-PL" sz="2800" b="1" dirty="0" err="1" smtClean="0"/>
              <a:t>Protocol</a:t>
            </a:r>
            <a:r>
              <a:rPr lang="pl-PL" sz="2800" b="1" dirty="0"/>
              <a:t>) </a:t>
            </a:r>
            <a:r>
              <a:rPr lang="pl-PL" sz="2800" b="1" dirty="0" smtClean="0"/>
              <a:t>	pracujący </a:t>
            </a:r>
            <a:r>
              <a:rPr lang="pl-PL" sz="2800" b="1" dirty="0"/>
              <a:t>na </a:t>
            </a:r>
            <a:r>
              <a:rPr lang="pl-PL" sz="2800" b="1" dirty="0" smtClean="0"/>
              <a:t>podobnych	zasadach jak Z39.83 (</a:t>
            </a:r>
            <a:r>
              <a:rPr lang="pl-PL" sz="2800" b="1" dirty="0"/>
              <a:t>ANSI/NISO, </a:t>
            </a:r>
            <a:r>
              <a:rPr lang="pl-PL" sz="2800" b="1" dirty="0" smtClean="0"/>
              <a:t>	2014</a:t>
            </a:r>
            <a:r>
              <a:rPr lang="pl-PL" sz="2800" b="1" dirty="0"/>
              <a:t>) </a:t>
            </a:r>
            <a:r>
              <a:rPr lang="pl-PL" sz="2800" b="1" dirty="0" smtClean="0"/>
              <a:t>a obsługujący 	procedury 	</a:t>
            </a:r>
            <a:r>
              <a:rPr lang="pl-PL" sz="2800" b="1" dirty="0" err="1" smtClean="0"/>
              <a:t>wypożyczeń</a:t>
            </a:r>
            <a:r>
              <a:rPr lang="pl-PL" sz="2800" b="1" dirty="0" smtClean="0"/>
              <a:t> i kontrolę </a:t>
            </a:r>
            <a:r>
              <a:rPr lang="pl-PL" sz="2800" b="1" dirty="0"/>
              <a:t>dostępu </a:t>
            </a:r>
            <a:r>
              <a:rPr lang="pl-PL" sz="2800" b="1" dirty="0" smtClean="0"/>
              <a:t>do 	zasobów elektronicznych </a:t>
            </a:r>
            <a:r>
              <a:rPr lang="pl-PL" sz="2800" b="1" dirty="0"/>
              <a:t>oraz </a:t>
            </a:r>
            <a:r>
              <a:rPr lang="pl-PL" sz="2800" b="1" dirty="0" smtClean="0"/>
              <a:t>	ułatwiający interoperacyjność </a:t>
            </a:r>
            <a:r>
              <a:rPr lang="pl-PL" sz="2800" b="1" dirty="0"/>
              <a:t>tych </a:t>
            </a:r>
            <a:r>
              <a:rPr lang="pl-PL" sz="2800" b="1" dirty="0" smtClean="0"/>
              <a:t>	procedur.,</a:t>
            </a:r>
          </a:p>
          <a:p>
            <a:pPr marL="0" indent="0">
              <a:buNone/>
            </a:pPr>
            <a:r>
              <a:rPr lang="pl-PL" sz="2800" b="1" dirty="0"/>
              <a:t>	</a:t>
            </a:r>
            <a:r>
              <a:rPr lang="pl-PL" sz="2800" b="1" dirty="0" smtClean="0"/>
              <a:t>		</a:t>
            </a:r>
            <a:r>
              <a:rPr lang="pl-PL" sz="2800" b="1" dirty="0" smtClean="0">
                <a:solidFill>
                  <a:srgbClr val="FF0000"/>
                </a:solidFill>
              </a:rPr>
              <a:t>BLCF </a:t>
            </a:r>
            <a:r>
              <a:rPr lang="pl-PL" sz="2800" b="1" dirty="0" smtClean="0"/>
              <a:t>– Wielka Brytania</a:t>
            </a:r>
            <a:endParaRPr lang="pl-PL" sz="28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3200" b="1" dirty="0" smtClean="0"/>
              <a:t>Współpraca z zintegrowanym systemem bibliotecznym 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0883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AFI</a:t>
            </a:r>
            <a:r>
              <a:rPr lang="pl-PL" b="1" dirty="0" smtClean="0"/>
              <a:t> </a:t>
            </a:r>
            <a:r>
              <a:rPr lang="pl-PL" b="1" dirty="0"/>
              <a:t>(Application Family </a:t>
            </a:r>
            <a:r>
              <a:rPr lang="pl-PL" b="1" dirty="0" err="1"/>
              <a:t>Identifier</a:t>
            </a:r>
            <a:r>
              <a:rPr lang="pl-PL" b="1" dirty="0" smtClean="0"/>
              <a:t>) – jednobitowa informacja do blokowania danych w etykiecie – wcześniej stosowano system </a:t>
            </a:r>
            <a:r>
              <a:rPr lang="pl-PL" b="1" dirty="0" smtClean="0">
                <a:solidFill>
                  <a:srgbClr val="FF0000"/>
                </a:solidFill>
              </a:rPr>
              <a:t>EAS </a:t>
            </a:r>
            <a:r>
              <a:rPr lang="pl-PL" b="1" dirty="0" smtClean="0"/>
              <a:t>(</a:t>
            </a:r>
            <a:r>
              <a:rPr lang="pl-PL" b="1" dirty="0" err="1" smtClean="0"/>
              <a:t>Electronic</a:t>
            </a:r>
            <a:r>
              <a:rPr lang="pl-PL" b="1" dirty="0" smtClean="0"/>
              <a:t> </a:t>
            </a:r>
            <a:r>
              <a:rPr lang="pl-PL" b="1" dirty="0" err="1" smtClean="0"/>
              <a:t>Article</a:t>
            </a:r>
            <a:r>
              <a:rPr lang="pl-PL" b="1" dirty="0" smtClean="0"/>
              <a:t> </a:t>
            </a:r>
            <a:r>
              <a:rPr lang="pl-PL" b="1" dirty="0" err="1" smtClean="0"/>
              <a:t>Surveillance</a:t>
            </a:r>
            <a:r>
              <a:rPr lang="pl-PL" b="1" dirty="0" smtClean="0"/>
              <a:t>) – wartości C2HEX albo 07HEX.</a:t>
            </a:r>
          </a:p>
          <a:p>
            <a:pPr marL="109728" indent="0">
              <a:buNone/>
            </a:pPr>
            <a:endParaRPr lang="pl-PL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A </a:t>
            </a:r>
            <a:r>
              <a:rPr lang="pl-PL" b="1" dirty="0" err="1">
                <a:solidFill>
                  <a:srgbClr val="FF0000"/>
                </a:solidFill>
              </a:rPr>
              <a:t>Template</a:t>
            </a:r>
            <a:r>
              <a:rPr lang="pl-PL" b="1" dirty="0">
                <a:solidFill>
                  <a:srgbClr val="FF0000"/>
                </a:solidFill>
              </a:rPr>
              <a:t> for </a:t>
            </a:r>
            <a:r>
              <a:rPr lang="pl-PL" b="1" dirty="0" err="1">
                <a:solidFill>
                  <a:srgbClr val="FF0000"/>
                </a:solidFill>
              </a:rPr>
              <a:t>Building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smtClean="0">
                <a:solidFill>
                  <a:srgbClr val="FF0000"/>
                </a:solidFill>
              </a:rPr>
              <a:t>Data</a:t>
            </a:r>
          </a:p>
          <a:p>
            <a:pPr marL="109728" indent="0">
              <a:buNone/>
            </a:pPr>
            <a:r>
              <a:rPr lang="pl-PL" sz="1100" dirty="0">
                <a:solidFill>
                  <a:srgbClr val="FF0000"/>
                </a:solidFill>
                <a:hlinkClick r:id="rId3"/>
              </a:rPr>
              <a:t>http://</a:t>
            </a:r>
            <a:r>
              <a:rPr lang="pl-PL" sz="1100" dirty="0" smtClean="0">
                <a:solidFill>
                  <a:srgbClr val="FF0000"/>
                </a:solidFill>
                <a:hlinkClick r:id="rId3"/>
              </a:rPr>
              <a:t>www.galecia.com/sites/default/files/Convergent%20Technology%27s%20RFID%20LibraryTutorial_1.pdf</a:t>
            </a:r>
            <a:r>
              <a:rPr lang="pl-PL" sz="1100" dirty="0" smtClean="0">
                <a:solidFill>
                  <a:srgbClr val="FF0000"/>
                </a:solidFill>
              </a:rPr>
              <a:t> </a:t>
            </a:r>
            <a:endParaRPr lang="pl-PL" sz="11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DSFID</a:t>
            </a:r>
            <a:r>
              <a:rPr lang="pl-PL" b="1" dirty="0" smtClean="0"/>
              <a:t> (</a:t>
            </a:r>
            <a:r>
              <a:rPr lang="pl-PL" b="1" dirty="0"/>
              <a:t>Data Storage </a:t>
            </a:r>
            <a:r>
              <a:rPr lang="pl-PL" b="1" dirty="0" err="1"/>
              <a:t>Identifier</a:t>
            </a:r>
            <a:r>
              <a:rPr lang="pl-PL" b="1" dirty="0" smtClean="0"/>
              <a:t>) określa informacje niezbędne w obszarze logiki współpracy systemu w zakresie przyjętego formatu opisu i metody dostępu do danych.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pl-PL" b="1" dirty="0" smtClean="0"/>
              <a:t>Elementy systemowe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160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74042"/>
          </a:xfrm>
        </p:spPr>
        <p:txBody>
          <a:bodyPr>
            <a:normAutofit/>
          </a:bodyPr>
          <a:lstStyle/>
          <a:p>
            <a:r>
              <a:rPr lang="pl-PL" sz="1000" i="1" dirty="0" smtClean="0"/>
              <a:t>Źródło obrazu </a:t>
            </a:r>
            <a:r>
              <a:rPr lang="pl-PL" sz="1000" dirty="0" smtClean="0"/>
              <a:t>: </a:t>
            </a:r>
            <a:r>
              <a:rPr lang="pl-PL" sz="1000" dirty="0" smtClean="0">
                <a:hlinkClick r:id="rId3"/>
              </a:rPr>
              <a:t>http</a:t>
            </a:r>
            <a:r>
              <a:rPr lang="pl-PL" sz="1000" dirty="0">
                <a:hlinkClick r:id="rId3"/>
              </a:rPr>
              <a:t>://</a:t>
            </a:r>
            <a:r>
              <a:rPr lang="pl-PL" sz="1000" dirty="0" smtClean="0">
                <a:hlinkClick r:id="rId3"/>
              </a:rPr>
              <a:t>www.galecia.com/sites/default/files/Convergent%20Technology's%20RFID%20LibraryTutorial_1.pdf</a:t>
            </a:r>
            <a:r>
              <a:rPr lang="pl-PL" sz="1000" dirty="0" smtClean="0"/>
              <a:t> </a:t>
            </a:r>
            <a:endParaRPr lang="pl-PL" sz="1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496944" cy="595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61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4400" b="1" dirty="0" smtClean="0"/>
              <a:t>The </a:t>
            </a:r>
            <a:r>
              <a:rPr lang="pl-PL" sz="4400" b="1" dirty="0" err="1"/>
              <a:t>Danish</a:t>
            </a:r>
            <a:r>
              <a:rPr lang="pl-PL" sz="4400" b="1" dirty="0"/>
              <a:t> </a:t>
            </a:r>
            <a:r>
              <a:rPr lang="pl-PL" sz="4400" b="1" dirty="0" err="1"/>
              <a:t>Agency</a:t>
            </a:r>
            <a:r>
              <a:rPr lang="pl-PL" sz="4400" b="1" dirty="0"/>
              <a:t> </a:t>
            </a:r>
            <a:endParaRPr lang="pl-PL" sz="4400" b="1" dirty="0" smtClean="0"/>
          </a:p>
          <a:p>
            <a:pPr marL="0" indent="0" algn="ctr">
              <a:buNone/>
            </a:pPr>
            <a:r>
              <a:rPr lang="pl-PL" sz="4400" b="1" dirty="0" smtClean="0"/>
              <a:t>for </a:t>
            </a:r>
            <a:r>
              <a:rPr lang="pl-PL" sz="4400" b="1" dirty="0"/>
              <a:t>Libraries </a:t>
            </a:r>
            <a:r>
              <a:rPr lang="pl-PL" sz="4400" b="1" dirty="0" smtClean="0"/>
              <a:t>and Media</a:t>
            </a:r>
            <a:endParaRPr lang="pl-PL" sz="4400" u="sng" dirty="0">
              <a:hlinkClick r:id="rId3"/>
            </a:endParaRPr>
          </a:p>
          <a:p>
            <a:pPr marL="0" indent="0">
              <a:buNone/>
            </a:pPr>
            <a:endParaRPr lang="pl-PL" u="sng" dirty="0" smtClean="0">
              <a:hlinkClick r:id="rId3"/>
            </a:endParaRPr>
          </a:p>
          <a:p>
            <a:pPr marL="0" indent="0">
              <a:buNone/>
            </a:pPr>
            <a:r>
              <a:rPr lang="pl-PL" u="sng" dirty="0" smtClean="0">
                <a:solidFill>
                  <a:srgbClr val="7030A0"/>
                </a:solidFill>
                <a:hlinkClick r:id="rId3"/>
              </a:rPr>
              <a:t>http</a:t>
            </a:r>
            <a:r>
              <a:rPr lang="pl-PL" u="sng" dirty="0">
                <a:solidFill>
                  <a:srgbClr val="7030A0"/>
                </a:solidFill>
                <a:hlinkClick r:id="rId3"/>
              </a:rPr>
              <a:t>://</a:t>
            </a:r>
            <a:r>
              <a:rPr lang="pl-PL" dirty="0" smtClean="0">
                <a:solidFill>
                  <a:srgbClr val="7030A0"/>
                </a:solidFill>
                <a:hlinkClick r:id="rId3"/>
              </a:rPr>
              <a:t>biblstandard.dk/rfid/docs/summary.htm</a:t>
            </a:r>
            <a:r>
              <a:rPr lang="pl-PL" dirty="0" smtClean="0">
                <a:solidFill>
                  <a:srgbClr val="7030A0"/>
                </a:solidFill>
              </a:rPr>
              <a:t> .</a:t>
            </a:r>
            <a:endParaRPr lang="pl-PL" dirty="0">
              <a:solidFill>
                <a:srgbClr val="7030A0"/>
              </a:solidFill>
            </a:endParaRP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Instytucja prowadząca stronę normy </a:t>
            </a:r>
            <a:r>
              <a:rPr lang="pl-PL" sz="3600" b="1" dirty="0" smtClean="0">
                <a:solidFill>
                  <a:srgbClr val="FF0000"/>
                </a:solidFill>
              </a:rPr>
              <a:t>ISO 28560</a:t>
            </a:r>
            <a:endParaRPr lang="pl-PL" sz="3600" b="1" dirty="0">
              <a:solidFill>
                <a:srgbClr val="FF0000"/>
              </a:solidFill>
            </a:endParaRPr>
          </a:p>
        </p:txBody>
      </p:sp>
      <p:sp>
        <p:nvSpPr>
          <p:cNvPr id="4" name="Wstęga w dół 3"/>
          <p:cNvSpPr/>
          <p:nvPr/>
        </p:nvSpPr>
        <p:spPr>
          <a:xfrm>
            <a:off x="7668344" y="5445224"/>
            <a:ext cx="928120" cy="504056"/>
          </a:xfrm>
          <a:prstGeom prst="ribbon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25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COMMISSION </a:t>
            </a:r>
            <a:r>
              <a:rPr lang="pl-PL" b="1" dirty="0"/>
              <a:t>RECOMMENDATION </a:t>
            </a:r>
            <a:r>
              <a:rPr lang="pl-PL" b="1" dirty="0" smtClean="0"/>
              <a:t>of </a:t>
            </a:r>
            <a:r>
              <a:rPr lang="pl-PL" b="1" dirty="0"/>
              <a:t>12 May 2009 </a:t>
            </a:r>
            <a:r>
              <a:rPr lang="en-US" b="1" dirty="0" smtClean="0"/>
              <a:t>on </a:t>
            </a:r>
            <a:r>
              <a:rPr lang="en-US" b="1" dirty="0"/>
              <a:t>the implementation of </a:t>
            </a:r>
            <a:r>
              <a:rPr lang="en-US" b="1" dirty="0">
                <a:solidFill>
                  <a:srgbClr val="FF0000"/>
                </a:solidFill>
              </a:rPr>
              <a:t>privacy </a:t>
            </a:r>
            <a:r>
              <a:rPr lang="en-US" b="1" dirty="0"/>
              <a:t>and data protection principles in applications supported by </a:t>
            </a:r>
            <a:r>
              <a:rPr lang="en-US" b="1" dirty="0" smtClean="0">
                <a:solidFill>
                  <a:srgbClr val="FF0000"/>
                </a:solidFill>
              </a:rPr>
              <a:t>radio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- </a:t>
            </a:r>
            <a:r>
              <a:rPr lang="en-US" b="1" dirty="0">
                <a:solidFill>
                  <a:srgbClr val="FF0000"/>
                </a:solidFill>
              </a:rPr>
              <a:t>frequency </a:t>
            </a:r>
            <a:r>
              <a:rPr lang="en-US" b="1" dirty="0" smtClean="0">
                <a:solidFill>
                  <a:srgbClr val="FF0000"/>
                </a:solidFill>
              </a:rPr>
              <a:t>identification</a:t>
            </a:r>
            <a:endParaRPr lang="pl-PL" b="1" dirty="0" smtClean="0">
              <a:solidFill>
                <a:srgbClr val="FF0000"/>
              </a:solidFill>
            </a:endParaRPr>
          </a:p>
          <a:p>
            <a:endParaRPr lang="pl-PL" b="1" dirty="0" smtClean="0">
              <a:solidFill>
                <a:srgbClr val="FF0000"/>
              </a:solidFill>
            </a:endParaRPr>
          </a:p>
          <a:p>
            <a:r>
              <a:rPr lang="pl-PL" b="1" dirty="0" smtClean="0">
                <a:solidFill>
                  <a:srgbClr val="FF0000"/>
                </a:solidFill>
              </a:rPr>
              <a:t>EN 16570: 2014 – Information </a:t>
            </a:r>
            <a:r>
              <a:rPr lang="pl-PL" b="1" dirty="0" err="1" smtClean="0">
                <a:solidFill>
                  <a:srgbClr val="FF0000"/>
                </a:solidFill>
              </a:rPr>
              <a:t>technology</a:t>
            </a:r>
            <a:r>
              <a:rPr lang="pl-PL" b="1" dirty="0" smtClean="0">
                <a:solidFill>
                  <a:srgbClr val="FF0000"/>
                </a:solidFill>
              </a:rPr>
              <a:t>- Notification of RFID. The </a:t>
            </a:r>
            <a:r>
              <a:rPr lang="pl-PL" b="1" dirty="0" err="1" smtClean="0">
                <a:solidFill>
                  <a:srgbClr val="FF0000"/>
                </a:solidFill>
              </a:rPr>
              <a:t>information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</a:rPr>
              <a:t>sign</a:t>
            </a:r>
            <a:r>
              <a:rPr lang="pl-PL" b="1" dirty="0" smtClean="0">
                <a:solidFill>
                  <a:srgbClr val="FF0000"/>
                </a:solidFill>
              </a:rPr>
              <a:t> and </a:t>
            </a:r>
            <a:r>
              <a:rPr lang="pl-PL" b="1" dirty="0" err="1" smtClean="0">
                <a:solidFill>
                  <a:srgbClr val="FF0000"/>
                </a:solidFill>
              </a:rPr>
              <a:t>additional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</a:rPr>
              <a:t>information</a:t>
            </a:r>
            <a:r>
              <a:rPr lang="pl-PL" b="1" dirty="0" smtClean="0">
                <a:solidFill>
                  <a:srgbClr val="FF0000"/>
                </a:solidFill>
              </a:rPr>
              <a:t> to be </a:t>
            </a:r>
            <a:r>
              <a:rPr lang="pl-PL" b="1" dirty="0" err="1" smtClean="0">
                <a:solidFill>
                  <a:srgbClr val="FF0000"/>
                </a:solidFill>
              </a:rPr>
              <a:t>provided</a:t>
            </a:r>
            <a:r>
              <a:rPr lang="pl-PL" b="1" dirty="0" smtClean="0">
                <a:solidFill>
                  <a:srgbClr val="FF0000"/>
                </a:solidFill>
              </a:rPr>
              <a:t> by </a:t>
            </a:r>
            <a:r>
              <a:rPr lang="pl-PL" b="1" dirty="0" err="1" smtClean="0">
                <a:solidFill>
                  <a:srgbClr val="FF0000"/>
                </a:solidFill>
              </a:rPr>
              <a:t>operations</a:t>
            </a:r>
            <a:r>
              <a:rPr lang="pl-PL" b="1" dirty="0" smtClean="0">
                <a:solidFill>
                  <a:srgbClr val="FF0000"/>
                </a:solidFill>
              </a:rPr>
              <a:t> of RFID </a:t>
            </a:r>
            <a:r>
              <a:rPr lang="pl-PL" b="1" dirty="0" err="1" smtClean="0">
                <a:solidFill>
                  <a:srgbClr val="FF0000"/>
                </a:solidFill>
              </a:rPr>
              <a:t>application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</a:rPr>
              <a:t>systems</a:t>
            </a:r>
            <a:r>
              <a:rPr lang="pl-PL" b="1" dirty="0" smtClean="0">
                <a:solidFill>
                  <a:srgbClr val="FF0000"/>
                </a:solidFill>
              </a:rPr>
              <a:t> – 30 lipca 2014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pl-PL" dirty="0" smtClean="0"/>
              <a:t>			</a:t>
            </a:r>
          </a:p>
          <a:p>
            <a:pPr marL="0" indent="0">
              <a:buNone/>
            </a:pPr>
            <a:r>
              <a:rPr lang="pl-PL" sz="1200" b="1" i="1" dirty="0"/>
              <a:t>	</a:t>
            </a:r>
            <a:r>
              <a:rPr lang="pl-PL" sz="1200" b="1" i="1" dirty="0" smtClean="0"/>
              <a:t>		</a:t>
            </a:r>
          </a:p>
          <a:p>
            <a:pPr marL="0" indent="0">
              <a:buNone/>
            </a:pPr>
            <a:r>
              <a:rPr lang="pl-PL" sz="1200" b="1" i="1" dirty="0"/>
              <a:t>	</a:t>
            </a:r>
            <a:r>
              <a:rPr lang="pl-PL" sz="1200" b="1" i="1" dirty="0" smtClean="0"/>
              <a:t>	Źródła </a:t>
            </a:r>
            <a:r>
              <a:rPr lang="pl-PL" sz="1200" b="1" i="1" dirty="0"/>
              <a:t>obrazu</a:t>
            </a:r>
            <a:r>
              <a:rPr lang="pl-PL" sz="1200" i="1" dirty="0"/>
              <a:t>:</a:t>
            </a:r>
            <a:r>
              <a:rPr lang="pl-PL" sz="1200" b="1" i="1" dirty="0"/>
              <a:t> </a:t>
            </a:r>
            <a:r>
              <a:rPr lang="pl-PL" sz="1200" dirty="0"/>
              <a:t>http://europa.eu/rapid/press-release_IP-14-889_en.htm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24208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pl-PL" dirty="0" smtClean="0"/>
              <a:t>Ochrona prywatności</a:t>
            </a:r>
            <a:endParaRPr lang="pl-PL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725144"/>
            <a:ext cx="324036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3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0114" y="1484784"/>
            <a:ext cx="7571184" cy="4522507"/>
          </a:xfrm>
          <a:ln>
            <a:noFill/>
          </a:ln>
        </p:spPr>
        <p:txBody>
          <a:bodyPr numCol="1">
            <a:normAutofit fontScale="92500" lnSpcReduction="10000"/>
          </a:bodyPr>
          <a:lstStyle/>
          <a:p>
            <a:endParaRPr lang="pl-PL" b="1" dirty="0" smtClean="0"/>
          </a:p>
          <a:p>
            <a:r>
              <a:rPr lang="pl-PL" sz="3600" b="1" dirty="0" smtClean="0"/>
              <a:t>TAGSYS</a:t>
            </a:r>
          </a:p>
          <a:p>
            <a:r>
              <a:rPr lang="pl-PL" sz="3600" b="1" dirty="0" smtClean="0"/>
              <a:t>BIBLIOTHECA</a:t>
            </a:r>
          </a:p>
          <a:p>
            <a:r>
              <a:rPr lang="pl-PL" sz="3600" b="1" dirty="0" smtClean="0"/>
              <a:t>NEDAP</a:t>
            </a:r>
          </a:p>
          <a:p>
            <a:r>
              <a:rPr lang="pl-PL" sz="3600" b="1" dirty="0" smtClean="0"/>
              <a:t>3M</a:t>
            </a:r>
          </a:p>
          <a:p>
            <a:r>
              <a:rPr lang="pl-PL" sz="3600" b="1" dirty="0" smtClean="0"/>
              <a:t>2CQR – </a:t>
            </a:r>
            <a:r>
              <a:rPr lang="pl-PL" sz="3600" b="1" dirty="0" err="1" smtClean="0"/>
              <a:t>Thinking</a:t>
            </a:r>
            <a:r>
              <a:rPr lang="pl-PL" sz="3600" b="1" dirty="0"/>
              <a:t> </a:t>
            </a:r>
            <a:r>
              <a:rPr lang="pl-PL" sz="3600" b="1" dirty="0" smtClean="0"/>
              <a:t>Libraries</a:t>
            </a:r>
          </a:p>
          <a:p>
            <a:r>
              <a:rPr lang="pl-PL" sz="3600" b="1" dirty="0" smtClean="0"/>
              <a:t>D-Tech International</a:t>
            </a:r>
          </a:p>
          <a:p>
            <a:r>
              <a:rPr lang="pl-PL" sz="3600" b="1" dirty="0" err="1" smtClean="0"/>
              <a:t>Intellident</a:t>
            </a:r>
            <a:endParaRPr lang="pl-PL" sz="3600" b="1" dirty="0" smtClean="0"/>
          </a:p>
          <a:p>
            <a:r>
              <a:rPr lang="pl-PL" sz="3600" b="1" dirty="0" err="1" smtClean="0"/>
              <a:t>Plescon</a:t>
            </a: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Firmy zagraniczne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Wybuch 1 3"/>
          <p:cNvSpPr/>
          <p:nvPr/>
        </p:nvSpPr>
        <p:spPr>
          <a:xfrm>
            <a:off x="7668344" y="5013176"/>
            <a:ext cx="914400" cy="914400"/>
          </a:xfrm>
          <a:prstGeom prst="irregularSeal1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474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endParaRPr lang="pl-PL" sz="3600" b="1" dirty="0" smtClean="0"/>
          </a:p>
          <a:p>
            <a:r>
              <a:rPr lang="pl-PL" sz="4800" b="1" dirty="0" smtClean="0"/>
              <a:t>ARFIDO, SP. z o.o.</a:t>
            </a:r>
          </a:p>
          <a:p>
            <a:r>
              <a:rPr lang="pl-PL" sz="4800" b="1" dirty="0" smtClean="0"/>
              <a:t>HADATAP, Sp. z o.o.</a:t>
            </a:r>
          </a:p>
          <a:p>
            <a:r>
              <a:rPr lang="pl-PL" sz="4800" b="1" dirty="0" smtClean="0"/>
              <a:t>SKK SA</a:t>
            </a:r>
          </a:p>
          <a:p>
            <a:endParaRPr lang="pl-PL" sz="48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Firmy polskie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5" name="Wybuch 1 4"/>
          <p:cNvSpPr/>
          <p:nvPr/>
        </p:nvSpPr>
        <p:spPr>
          <a:xfrm>
            <a:off x="7740352" y="5517232"/>
            <a:ext cx="914400" cy="914400"/>
          </a:xfrm>
          <a:prstGeom prst="irregularSeal1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38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Dziękuję za uwagę</a:t>
            </a:r>
            <a:endParaRPr lang="pl-PL" b="1" dirty="0"/>
          </a:p>
        </p:txBody>
      </p:sp>
      <p:sp>
        <p:nvSpPr>
          <p:cNvPr id="4" name="Uśmiechnięta buźka 3"/>
          <p:cNvSpPr/>
          <p:nvPr/>
        </p:nvSpPr>
        <p:spPr>
          <a:xfrm>
            <a:off x="5796136" y="3789040"/>
            <a:ext cx="1944216" cy="1435968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5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43608" y="908720"/>
            <a:ext cx="7056784" cy="5544616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	</a:t>
            </a:r>
          </a:p>
          <a:p>
            <a:pPr marL="109728" indent="0">
              <a:buNone/>
            </a:pPr>
            <a:r>
              <a:rPr lang="pl-PL" sz="6000" b="1" dirty="0">
                <a:solidFill>
                  <a:srgbClr val="FF0000"/>
                </a:solidFill>
              </a:rPr>
              <a:t>	</a:t>
            </a:r>
            <a:r>
              <a:rPr lang="pl-PL" sz="6000" b="1" dirty="0" smtClean="0">
                <a:solidFill>
                  <a:srgbClr val="FF0000"/>
                </a:solidFill>
              </a:rPr>
              <a:t>od 1 </a:t>
            </a:r>
            <a:r>
              <a:rPr lang="pl-PL" sz="6000" b="1" dirty="0" err="1" smtClean="0">
                <a:solidFill>
                  <a:srgbClr val="FF0000"/>
                </a:solidFill>
              </a:rPr>
              <a:t>Hz</a:t>
            </a:r>
            <a:r>
              <a:rPr lang="pl-PL" sz="6000" b="1" dirty="0" smtClean="0">
                <a:solidFill>
                  <a:srgbClr val="FF0000"/>
                </a:solidFill>
              </a:rPr>
              <a:t> do 3 </a:t>
            </a:r>
            <a:r>
              <a:rPr lang="pl-PL" sz="6000" b="1" dirty="0" err="1" smtClean="0">
                <a:solidFill>
                  <a:srgbClr val="FF0000"/>
                </a:solidFill>
              </a:rPr>
              <a:t>THz</a:t>
            </a:r>
            <a:endParaRPr lang="pl-PL" sz="6000" b="1" dirty="0" smtClean="0">
              <a:solidFill>
                <a:srgbClr val="FF0000"/>
              </a:solidFill>
            </a:endParaRPr>
          </a:p>
          <a:p>
            <a:endParaRPr lang="pl-PL" sz="6000" dirty="0" smtClean="0"/>
          </a:p>
          <a:p>
            <a:r>
              <a:rPr lang="pl-PL" sz="6000" b="1" dirty="0" smtClean="0"/>
              <a:t>Fale bardzo długie </a:t>
            </a:r>
            <a:r>
              <a:rPr lang="pl-PL" sz="6000" b="1" dirty="0" smtClean="0">
                <a:solidFill>
                  <a:srgbClr val="FF0000"/>
                </a:solidFill>
              </a:rPr>
              <a:t>(VLF) 10-100 km</a:t>
            </a:r>
          </a:p>
          <a:p>
            <a:r>
              <a:rPr lang="pl-PL" sz="6000" b="1" dirty="0" smtClean="0"/>
              <a:t>Fale długie </a:t>
            </a:r>
            <a:r>
              <a:rPr lang="pl-PL" sz="6000" b="1" dirty="0" smtClean="0">
                <a:solidFill>
                  <a:srgbClr val="FF0000"/>
                </a:solidFill>
              </a:rPr>
              <a:t>(LF) 1-10 km</a:t>
            </a:r>
          </a:p>
          <a:p>
            <a:r>
              <a:rPr lang="pl-PL" sz="6000" b="1" dirty="0" smtClean="0"/>
              <a:t>Fale średnie </a:t>
            </a:r>
            <a:r>
              <a:rPr lang="pl-PL" sz="6000" b="1" dirty="0" smtClean="0">
                <a:solidFill>
                  <a:srgbClr val="FF0000"/>
                </a:solidFill>
              </a:rPr>
              <a:t>(MF) 100 m -1 km</a:t>
            </a:r>
          </a:p>
          <a:p>
            <a:r>
              <a:rPr lang="pl-PL" sz="6000" b="1" dirty="0" smtClean="0"/>
              <a:t>Fale krótkie  </a:t>
            </a:r>
            <a:r>
              <a:rPr lang="pl-PL" sz="6000" b="1" dirty="0" smtClean="0">
                <a:solidFill>
                  <a:srgbClr val="FF0000"/>
                </a:solidFill>
              </a:rPr>
              <a:t>(HF) 10-100 m</a:t>
            </a:r>
          </a:p>
          <a:p>
            <a:r>
              <a:rPr lang="pl-PL" sz="6000" b="1" dirty="0" smtClean="0"/>
              <a:t>Fale ultrakrótkie </a:t>
            </a:r>
            <a:r>
              <a:rPr lang="pl-PL" sz="6000" b="1" dirty="0" smtClean="0">
                <a:solidFill>
                  <a:srgbClr val="FF0000"/>
                </a:solidFill>
              </a:rPr>
              <a:t>(VHF) 1-10 m </a:t>
            </a:r>
          </a:p>
          <a:p>
            <a:endParaRPr lang="pl-PL" sz="6000" b="1" dirty="0">
              <a:solidFill>
                <a:srgbClr val="FF0000"/>
              </a:solidFill>
            </a:endParaRPr>
          </a:p>
          <a:p>
            <a:r>
              <a:rPr lang="pl-PL" sz="6000" b="1" dirty="0" smtClean="0">
                <a:solidFill>
                  <a:srgbClr val="FF0000"/>
                </a:solidFill>
              </a:rPr>
              <a:t>MIKROFALE  od 300 MHz</a:t>
            </a:r>
          </a:p>
          <a:p>
            <a:endParaRPr lang="pl-PL" sz="6000" b="1" dirty="0" smtClean="0"/>
          </a:p>
          <a:p>
            <a:r>
              <a:rPr lang="pl-PL" sz="6000" b="1" dirty="0" smtClean="0"/>
              <a:t>Fale decymetrowe </a:t>
            </a:r>
            <a:r>
              <a:rPr lang="pl-PL" sz="6000" b="1" dirty="0" smtClean="0">
                <a:solidFill>
                  <a:srgbClr val="FF0000"/>
                </a:solidFill>
              </a:rPr>
              <a:t>(UHF) 10-100 cm</a:t>
            </a:r>
          </a:p>
          <a:p>
            <a:r>
              <a:rPr lang="pl-PL" sz="6000" b="1" dirty="0" smtClean="0"/>
              <a:t>Fale centymetrowe </a:t>
            </a:r>
            <a:r>
              <a:rPr lang="pl-PL" sz="6000" b="1" dirty="0" smtClean="0">
                <a:solidFill>
                  <a:srgbClr val="FF0000"/>
                </a:solidFill>
              </a:rPr>
              <a:t>(SHF) 10-100 mm</a:t>
            </a:r>
          </a:p>
          <a:p>
            <a:r>
              <a:rPr lang="pl-PL" sz="6000" b="1" dirty="0" smtClean="0"/>
              <a:t>Fale milimetrowe  </a:t>
            </a:r>
            <a:r>
              <a:rPr lang="pl-PL" sz="6000" b="1" dirty="0" smtClean="0">
                <a:solidFill>
                  <a:srgbClr val="FF0000"/>
                </a:solidFill>
              </a:rPr>
              <a:t>(EHF) 1-10 mm</a:t>
            </a:r>
          </a:p>
          <a:p>
            <a:r>
              <a:rPr lang="pl-PL" sz="6000" b="1" dirty="0" smtClean="0"/>
              <a:t>Fale </a:t>
            </a:r>
            <a:r>
              <a:rPr lang="pl-PL" sz="6000" b="1" dirty="0" err="1" smtClean="0"/>
              <a:t>submilimetrowe</a:t>
            </a:r>
            <a:r>
              <a:rPr lang="pl-PL" sz="6000" b="1" dirty="0" smtClean="0"/>
              <a:t> </a:t>
            </a:r>
            <a:r>
              <a:rPr lang="pl-PL" sz="6000" b="1" dirty="0" smtClean="0">
                <a:solidFill>
                  <a:srgbClr val="FF0000"/>
                </a:solidFill>
              </a:rPr>
              <a:t>(THF) 100 – 1000 </a:t>
            </a:r>
            <a:r>
              <a:rPr lang="pl-PL" sz="6000" b="1" dirty="0" err="1" smtClean="0">
                <a:solidFill>
                  <a:srgbClr val="FF0000"/>
                </a:solidFill>
              </a:rPr>
              <a:t>nm</a:t>
            </a:r>
            <a:endParaRPr lang="pl-PL" sz="6000" b="1" dirty="0">
              <a:solidFill>
                <a:srgbClr val="FF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  <a:ln>
            <a:noFill/>
          </a:ln>
        </p:spPr>
        <p:txBody>
          <a:bodyPr/>
          <a:lstStyle/>
          <a:p>
            <a:r>
              <a:rPr lang="pl-PL" dirty="0" smtClean="0"/>
              <a:t>	</a:t>
            </a:r>
            <a:r>
              <a:rPr lang="pl-PL" dirty="0" smtClean="0">
                <a:solidFill>
                  <a:srgbClr val="FF0000"/>
                </a:solidFill>
              </a:rPr>
              <a:t>Spektrum fal radiowych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6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1032" y="980729"/>
            <a:ext cx="8317432" cy="5153290"/>
          </a:xfrm>
        </p:spPr>
        <p:txBody>
          <a:bodyPr>
            <a:normAutofit fontScale="25000" lnSpcReduction="20000"/>
          </a:bodyPr>
          <a:lstStyle/>
          <a:p>
            <a:endParaRPr lang="pl-PL" b="1" dirty="0" smtClean="0"/>
          </a:p>
          <a:p>
            <a:pPr marL="0" indent="0">
              <a:buNone/>
            </a:pPr>
            <a:r>
              <a:rPr lang="pl-PL" sz="4100" b="1" dirty="0" smtClean="0"/>
              <a:t>	</a:t>
            </a:r>
          </a:p>
          <a:p>
            <a:pPr marL="0" indent="0">
              <a:buNone/>
            </a:pPr>
            <a:endParaRPr lang="pl-PL" sz="4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11200" b="1" dirty="0" err="1" smtClean="0">
                <a:solidFill>
                  <a:srgbClr val="FF0000"/>
                </a:solidFill>
              </a:rPr>
              <a:t>Wi</a:t>
            </a:r>
            <a:r>
              <a:rPr lang="pl-PL" sz="11200" b="1" dirty="0" smtClean="0">
                <a:solidFill>
                  <a:srgbClr val="FF0000"/>
                </a:solidFill>
              </a:rPr>
              <a:t>-Fi  </a:t>
            </a:r>
            <a:r>
              <a:rPr lang="pl-PL" sz="11200" b="1" dirty="0" smtClean="0"/>
              <a:t>(pakiet standardów IEEE 802.11) </a:t>
            </a:r>
          </a:p>
          <a:p>
            <a:pPr marL="0" indent="0">
              <a:buNone/>
            </a:pPr>
            <a:r>
              <a:rPr lang="pl-PL" sz="11200" b="1" dirty="0" smtClean="0">
                <a:solidFill>
                  <a:srgbClr val="FF0000"/>
                </a:solidFill>
              </a:rPr>
              <a:t>Super </a:t>
            </a:r>
            <a:r>
              <a:rPr lang="pl-PL" sz="11200" b="1" dirty="0" err="1" smtClean="0">
                <a:solidFill>
                  <a:srgbClr val="FF0000"/>
                </a:solidFill>
              </a:rPr>
              <a:t>Wi</a:t>
            </a:r>
            <a:r>
              <a:rPr lang="pl-PL" sz="11200" b="1" dirty="0" smtClean="0">
                <a:solidFill>
                  <a:srgbClr val="FF0000"/>
                </a:solidFill>
              </a:rPr>
              <a:t>-Fi  </a:t>
            </a:r>
            <a:r>
              <a:rPr lang="pl-PL" sz="11200" b="1" dirty="0" smtClean="0"/>
              <a:t>(niższe częstotliwości 				przewidziane dla kanałów 			telewizyjnych) </a:t>
            </a:r>
            <a:endParaRPr lang="pl-PL" sz="11200" b="1" dirty="0"/>
          </a:p>
          <a:p>
            <a:pPr marL="0" indent="0">
              <a:buNone/>
            </a:pPr>
            <a:r>
              <a:rPr lang="pl-PL" sz="11200" b="1" dirty="0" smtClean="0">
                <a:solidFill>
                  <a:srgbClr val="FF0000"/>
                </a:solidFill>
              </a:rPr>
              <a:t>Li-Fi  </a:t>
            </a:r>
            <a:r>
              <a:rPr lang="pl-PL" sz="11200" b="1" dirty="0" smtClean="0"/>
              <a:t>(światło widzialne)  </a:t>
            </a:r>
            <a:r>
              <a:rPr lang="pl-PL" sz="11200" b="1" dirty="0" smtClean="0">
                <a:solidFill>
                  <a:srgbClr val="FF0000"/>
                </a:solidFill>
              </a:rPr>
              <a:t>400 </a:t>
            </a:r>
            <a:r>
              <a:rPr lang="pl-PL" sz="11200" b="1" dirty="0" err="1" smtClean="0">
                <a:solidFill>
                  <a:srgbClr val="FF0000"/>
                </a:solidFill>
              </a:rPr>
              <a:t>THz</a:t>
            </a:r>
            <a:r>
              <a:rPr lang="pl-PL" sz="11200" b="1" dirty="0" smtClean="0">
                <a:solidFill>
                  <a:srgbClr val="FF0000"/>
                </a:solidFill>
              </a:rPr>
              <a:t> – 789 </a:t>
            </a:r>
            <a:r>
              <a:rPr lang="pl-PL" sz="11200" b="1" dirty="0" err="1" smtClean="0">
                <a:solidFill>
                  <a:srgbClr val="FF0000"/>
                </a:solidFill>
              </a:rPr>
              <a:t>THz</a:t>
            </a:r>
            <a:endParaRPr lang="pl-PL" sz="11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11200" b="1" dirty="0" err="1" smtClean="0">
                <a:solidFill>
                  <a:srgbClr val="FF0000"/>
                </a:solidFill>
              </a:rPr>
              <a:t>WiMAX</a:t>
            </a:r>
            <a:r>
              <a:rPr lang="pl-PL" sz="11200" b="1" dirty="0" smtClean="0"/>
              <a:t>  (pakiet standardów IEEE 802.16e) </a:t>
            </a:r>
          </a:p>
          <a:p>
            <a:pPr marL="0" indent="0">
              <a:buNone/>
            </a:pPr>
            <a:r>
              <a:rPr lang="pl-PL" sz="11200" b="1" dirty="0" err="1" smtClean="0">
                <a:solidFill>
                  <a:srgbClr val="FF0000"/>
                </a:solidFill>
              </a:rPr>
              <a:t>HiPeRLAN</a:t>
            </a:r>
            <a:r>
              <a:rPr lang="pl-PL" sz="11200" b="1" dirty="0" smtClean="0"/>
              <a:t> (standardy ETSI-transmisja 			obiektów multimedialnych)</a:t>
            </a:r>
          </a:p>
          <a:p>
            <a:pPr marL="0" indent="0">
              <a:buNone/>
            </a:pPr>
            <a:r>
              <a:rPr lang="pl-PL" sz="11200" b="1" dirty="0" err="1" smtClean="0">
                <a:solidFill>
                  <a:srgbClr val="FF0000"/>
                </a:solidFill>
              </a:rPr>
              <a:t>WiBro</a:t>
            </a:r>
            <a:r>
              <a:rPr lang="pl-PL" sz="11200" b="1" dirty="0" smtClean="0">
                <a:solidFill>
                  <a:srgbClr val="FF0000"/>
                </a:solidFill>
              </a:rPr>
              <a:t> </a:t>
            </a:r>
            <a:r>
              <a:rPr lang="pl-PL" sz="11200" b="1" dirty="0" smtClean="0"/>
              <a:t>(standardy IEEE – odbiór przez obiekty 			będące w ruchu)</a:t>
            </a:r>
          </a:p>
          <a:p>
            <a:pPr marL="0" indent="0">
              <a:buNone/>
            </a:pPr>
            <a:r>
              <a:rPr lang="pl-PL" sz="11200" b="1" dirty="0" smtClean="0">
                <a:solidFill>
                  <a:srgbClr val="FF0000"/>
                </a:solidFill>
              </a:rPr>
              <a:t>LTE </a:t>
            </a:r>
            <a:r>
              <a:rPr lang="pl-PL" sz="11200" b="1" dirty="0" smtClean="0"/>
              <a:t>– telefonia komórkowa - 3GPP  (obiekty 		mobilne</a:t>
            </a:r>
            <a:r>
              <a:rPr lang="pl-PL" sz="8000" b="1" dirty="0" smtClean="0"/>
              <a:t>)</a:t>
            </a:r>
          </a:p>
          <a:p>
            <a:pPr marL="0" indent="0">
              <a:buNone/>
            </a:pPr>
            <a:endParaRPr lang="pl-PL" sz="8000" b="1" dirty="0" smtClean="0"/>
          </a:p>
          <a:p>
            <a:endParaRPr lang="pl-PL" sz="3600" b="1" dirty="0" smtClean="0"/>
          </a:p>
          <a:p>
            <a:pPr marL="630936" lvl="2" indent="0">
              <a:buNone/>
            </a:pPr>
            <a:endParaRPr lang="pl-PL" i="1" dirty="0" smtClean="0"/>
          </a:p>
          <a:p>
            <a:pPr marL="457200" lvl="1" indent="0">
              <a:buNone/>
            </a:pPr>
            <a:r>
              <a:rPr lang="pl-PL" b="1" i="1" dirty="0">
                <a:solidFill>
                  <a:srgbClr val="FF0000"/>
                </a:solidFill>
              </a:rPr>
              <a:t>	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solidFill>
                  <a:srgbClr val="0070C0"/>
                </a:solidFill>
              </a:rPr>
              <a:t> </a:t>
            </a:r>
            <a:br>
              <a:rPr lang="pl-PL" sz="3600" b="1" dirty="0" smtClean="0">
                <a:solidFill>
                  <a:srgbClr val="0070C0"/>
                </a:solidFill>
              </a:rPr>
            </a:br>
            <a:r>
              <a:rPr lang="pl-PL" sz="3600" dirty="0" smtClean="0">
                <a:solidFill>
                  <a:srgbClr val="FF0000"/>
                </a:solidFill>
              </a:rPr>
              <a:t>Telekomunikacja </a:t>
            </a:r>
            <a:r>
              <a:rPr lang="pl-PL" sz="3600" dirty="0">
                <a:solidFill>
                  <a:srgbClr val="FF0000"/>
                </a:solidFill>
              </a:rPr>
              <a:t>bezprzewodowa </a:t>
            </a:r>
            <a:br>
              <a:rPr lang="pl-PL" sz="3600" dirty="0">
                <a:solidFill>
                  <a:srgbClr val="FF0000"/>
                </a:solidFill>
              </a:rPr>
            </a:br>
            <a:endParaRPr lang="pl-PL" sz="3600" b="1" dirty="0">
              <a:solidFill>
                <a:srgbClr val="0070C0"/>
              </a:solidFill>
            </a:endParaRPr>
          </a:p>
        </p:txBody>
      </p:sp>
      <p:sp>
        <p:nvSpPr>
          <p:cNvPr id="4" name="Wybuch 1 3"/>
          <p:cNvSpPr/>
          <p:nvPr/>
        </p:nvSpPr>
        <p:spPr>
          <a:xfrm>
            <a:off x="7884368" y="5644353"/>
            <a:ext cx="914400" cy="914400"/>
          </a:xfrm>
          <a:prstGeom prst="irregularSeal1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61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pPr lvl="2"/>
            <a:endParaRPr lang="pl-PL" sz="2800" b="1" dirty="0" smtClean="0"/>
          </a:p>
          <a:p>
            <a:pPr marL="630936" lvl="2" indent="0">
              <a:buNone/>
            </a:pPr>
            <a:r>
              <a:rPr lang="pl-PL" sz="3200" b="1" dirty="0" smtClean="0">
                <a:solidFill>
                  <a:srgbClr val="FF0000"/>
                </a:solidFill>
              </a:rPr>
              <a:t>Krótkodystansowe bezprzewodowe </a:t>
            </a:r>
            <a:r>
              <a:rPr lang="pl-PL" sz="3200" b="1" dirty="0" smtClean="0"/>
              <a:t>połączenia między urządzeniami   </a:t>
            </a:r>
          </a:p>
          <a:p>
            <a:pPr lvl="2">
              <a:buNone/>
            </a:pPr>
            <a:r>
              <a:rPr lang="pl-PL" sz="3200" b="1" dirty="0" smtClean="0"/>
              <a:t>np. </a:t>
            </a:r>
            <a:r>
              <a:rPr lang="pl-PL" sz="3200" b="1" dirty="0" smtClean="0">
                <a:solidFill>
                  <a:srgbClr val="FF0000"/>
                </a:solidFill>
              </a:rPr>
              <a:t>Bluetooth)</a:t>
            </a:r>
            <a:r>
              <a:rPr lang="pl-PL" sz="3200" b="1" dirty="0" smtClean="0"/>
              <a:t> – (standardy </a:t>
            </a:r>
            <a:r>
              <a:rPr lang="pl-PL" sz="3200" b="1" dirty="0" smtClean="0">
                <a:solidFill>
                  <a:srgbClr val="FF0000"/>
                </a:solidFill>
              </a:rPr>
              <a:t>IEEE 						802.15)</a:t>
            </a:r>
          </a:p>
          <a:p>
            <a:pPr lvl="2">
              <a:buNone/>
            </a:pPr>
            <a:r>
              <a:rPr lang="pl-PL" sz="3200" b="1" dirty="0">
                <a:solidFill>
                  <a:srgbClr val="FF0000"/>
                </a:solidFill>
              </a:rPr>
              <a:t>	</a:t>
            </a:r>
            <a:r>
              <a:rPr lang="pl-PL" sz="3200" b="1" dirty="0" smtClean="0">
                <a:solidFill>
                  <a:srgbClr val="FF0000"/>
                </a:solidFill>
              </a:rPr>
              <a:t>			</a:t>
            </a:r>
            <a:r>
              <a:rPr lang="pl-PL" sz="2800" b="1" dirty="0" smtClean="0">
                <a:solidFill>
                  <a:srgbClr val="FF0000"/>
                </a:solidFill>
              </a:rPr>
              <a:t>* * * </a:t>
            </a:r>
          </a:p>
          <a:p>
            <a:pPr lvl="2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WPAN – </a:t>
            </a:r>
            <a:r>
              <a:rPr lang="pl-PL" sz="2800" b="1" dirty="0" smtClean="0"/>
              <a:t>(</a:t>
            </a:r>
            <a:r>
              <a:rPr lang="pl-PL" sz="2800" b="1" dirty="0" err="1" smtClean="0"/>
              <a:t>Wireless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Personal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Area</a:t>
            </a:r>
            <a:r>
              <a:rPr lang="pl-PL" sz="2800" b="1" dirty="0" smtClean="0"/>
              <a:t> Network)</a:t>
            </a:r>
            <a:endParaRPr lang="pl-PL" sz="28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5152" y="404664"/>
            <a:ext cx="8229600" cy="1008112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3200" dirty="0" smtClean="0"/>
              <a:t>Bezprzewodowe połączenia </a:t>
            </a:r>
            <a:br>
              <a:rPr lang="pl-PL" sz="3200" dirty="0" smtClean="0"/>
            </a:br>
            <a:r>
              <a:rPr lang="pl-PL" sz="3200" dirty="0" smtClean="0"/>
              <a:t>między urządzeniami</a:t>
            </a:r>
            <a:endParaRPr lang="pl-PL" sz="3200" dirty="0"/>
          </a:p>
        </p:txBody>
      </p:sp>
      <p:sp>
        <p:nvSpPr>
          <p:cNvPr id="5" name="Gwiazda 5-ramienna 4"/>
          <p:cNvSpPr/>
          <p:nvPr/>
        </p:nvSpPr>
        <p:spPr>
          <a:xfrm>
            <a:off x="7740352" y="5445224"/>
            <a:ext cx="914400" cy="914400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pl-PL" sz="3600" b="1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pl-PL" sz="2800" b="1" dirty="0" smtClean="0">
              <a:solidFill>
                <a:srgbClr val="FF0000"/>
              </a:solidFill>
            </a:endParaRPr>
          </a:p>
          <a:p>
            <a:pPr lvl="2"/>
            <a:r>
              <a:rPr lang="pl-PL" sz="2800" b="1" dirty="0" smtClean="0">
                <a:solidFill>
                  <a:srgbClr val="FF0000"/>
                </a:solidFill>
              </a:rPr>
              <a:t>RFID</a:t>
            </a:r>
            <a:r>
              <a:rPr lang="pl-PL" sz="2800" b="1" dirty="0" smtClean="0"/>
              <a:t> </a:t>
            </a:r>
            <a:r>
              <a:rPr lang="pl-PL" sz="2800" b="1" dirty="0"/>
              <a:t>– (Radio </a:t>
            </a:r>
            <a:r>
              <a:rPr lang="pl-PL" sz="2800" b="1" dirty="0" err="1"/>
              <a:t>Frequency</a:t>
            </a:r>
            <a:r>
              <a:rPr lang="pl-PL" sz="2800" b="1" dirty="0"/>
              <a:t> </a:t>
            </a:r>
            <a:r>
              <a:rPr lang="pl-PL" sz="2800" b="1" dirty="0" err="1"/>
              <a:t>Identification</a:t>
            </a:r>
            <a:r>
              <a:rPr lang="pl-PL" sz="2800" b="1" dirty="0"/>
              <a:t>) </a:t>
            </a:r>
            <a:r>
              <a:rPr lang="pl-PL" sz="2800" b="1" dirty="0" smtClean="0"/>
              <a:t>– </a:t>
            </a:r>
            <a:r>
              <a:rPr lang="pl-PL" sz="2800" b="1" dirty="0"/>
              <a:t>identyfikacja </a:t>
            </a:r>
            <a:r>
              <a:rPr lang="pl-PL" sz="2800" b="1" dirty="0" smtClean="0"/>
              <a:t>radiowa </a:t>
            </a:r>
            <a:r>
              <a:rPr lang="pl-PL" sz="2800" b="1" dirty="0" smtClean="0">
                <a:solidFill>
                  <a:srgbClr val="FF0000"/>
                </a:solidFill>
              </a:rPr>
              <a:t>13,56 MHz (HF) jest to fala o długości 22,1 m., </a:t>
            </a:r>
          </a:p>
          <a:p>
            <a:pPr marL="630936" lvl="2" indent="0">
              <a:buNone/>
            </a:pPr>
            <a:r>
              <a:rPr lang="pl-PL" sz="2800" b="1" dirty="0" smtClean="0"/>
              <a:t>  </a:t>
            </a:r>
            <a:r>
              <a:rPr lang="pl-PL" sz="2800" b="1" dirty="0" smtClean="0">
                <a:solidFill>
                  <a:srgbClr val="FF0000"/>
                </a:solidFill>
              </a:rPr>
              <a:t>868 -956 MHz (UHF)</a:t>
            </a:r>
            <a:r>
              <a:rPr lang="pl-PL" sz="2800" b="1" dirty="0" smtClean="0"/>
              <a:t>, 125-134 kHz (LF), 	2,4 </a:t>
            </a:r>
            <a:r>
              <a:rPr lang="pl-PL" sz="2800" b="1" dirty="0" err="1" smtClean="0"/>
              <a:t>GHz</a:t>
            </a:r>
            <a:r>
              <a:rPr lang="pl-PL" sz="2800" b="1" dirty="0" smtClean="0"/>
              <a:t> (UHF) </a:t>
            </a:r>
            <a:endParaRPr lang="pl-PL" sz="2800" b="1" dirty="0"/>
          </a:p>
          <a:p>
            <a:endParaRPr lang="pl-PL" sz="3600" b="1" dirty="0"/>
          </a:p>
          <a:p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</a:rPr>
              <a:t>Bezprzewodowe urządzenia telekomunikacyjne </a:t>
            </a:r>
            <a:r>
              <a:rPr lang="pl-PL" sz="3200" b="1" dirty="0" smtClean="0">
                <a:solidFill>
                  <a:srgbClr val="FF0000"/>
                </a:solidFill>
              </a:rPr>
              <a:t>bliskiego zasięgu</a:t>
            </a:r>
            <a:br>
              <a:rPr lang="pl-PL" sz="3200" b="1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FF0000"/>
                </a:solidFill>
              </a:rPr>
              <a:t>nie wymagające pozwoleń</a:t>
            </a:r>
            <a:endParaRPr lang="pl-PL" sz="3200" b="1" dirty="0">
              <a:solidFill>
                <a:srgbClr val="FF0000"/>
              </a:solidFill>
            </a:endParaRPr>
          </a:p>
        </p:txBody>
      </p:sp>
      <p:sp>
        <p:nvSpPr>
          <p:cNvPr id="5" name="Wybuch 1 4"/>
          <p:cNvSpPr/>
          <p:nvPr/>
        </p:nvSpPr>
        <p:spPr>
          <a:xfrm>
            <a:off x="7668344" y="5373216"/>
            <a:ext cx="914400" cy="914400"/>
          </a:xfrm>
          <a:prstGeom prst="irregularSeal1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4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Rozporządzenie </a:t>
            </a:r>
            <a:r>
              <a:rPr lang="pl-PL" b="1" dirty="0">
                <a:solidFill>
                  <a:srgbClr val="FF0000"/>
                </a:solidFill>
              </a:rPr>
              <a:t>ministra transportu  </a:t>
            </a:r>
            <a:r>
              <a:rPr lang="pl-PL" b="1" dirty="0" smtClean="0"/>
              <a:t>z </a:t>
            </a:r>
            <a:r>
              <a:rPr lang="pl-PL" b="1" dirty="0"/>
              <a:t>dnia 3 </a:t>
            </a:r>
            <a:r>
              <a:rPr lang="pl-PL" b="1" dirty="0" smtClean="0"/>
              <a:t>lipca </a:t>
            </a:r>
            <a:r>
              <a:rPr lang="pl-PL" b="1" dirty="0"/>
              <a:t>2007 r. w sprawie urządzeń radiowych </a:t>
            </a:r>
            <a:r>
              <a:rPr lang="pl-PL" b="1" dirty="0" smtClean="0"/>
              <a:t>nadawczych </a:t>
            </a:r>
            <a:r>
              <a:rPr lang="pl-PL" b="1" dirty="0"/>
              <a:t>lub nadawczo odbiorczych, które </a:t>
            </a:r>
            <a:r>
              <a:rPr lang="pl-PL" b="1" dirty="0" smtClean="0"/>
              <a:t>mogą </a:t>
            </a:r>
            <a:r>
              <a:rPr lang="pl-PL" b="1" dirty="0"/>
              <a:t>być używane bez pozwolenia radiowego (Dz. U. 2007 nr 138 poz. 972). W </a:t>
            </a:r>
            <a:r>
              <a:rPr lang="pl-PL" b="1" dirty="0">
                <a:solidFill>
                  <a:srgbClr val="FF0000"/>
                </a:solidFill>
              </a:rPr>
              <a:t>Aneksie nr 9 poz. 11 </a:t>
            </a:r>
            <a:r>
              <a:rPr lang="pl-PL" b="1" dirty="0"/>
              <a:t>określono warunki dla urządzeń </a:t>
            </a:r>
            <a:r>
              <a:rPr lang="pl-PL" b="1" dirty="0" smtClean="0"/>
              <a:t>indukcyjnych RFID </a:t>
            </a:r>
            <a:r>
              <a:rPr lang="pl-PL" b="1" dirty="0"/>
              <a:t>(pasywnych) pracujących na częstotliwości </a:t>
            </a:r>
            <a:r>
              <a:rPr lang="pl-PL" b="1" dirty="0">
                <a:solidFill>
                  <a:srgbClr val="FF0000"/>
                </a:solidFill>
              </a:rPr>
              <a:t>13,553-13,567</a:t>
            </a:r>
            <a:r>
              <a:rPr lang="pl-PL" b="1" dirty="0"/>
              <a:t> MHz, a pozostałe, aktywne urządzenia RFID (Aneks nr 11) pracować mogą na częstotliwościach </a:t>
            </a:r>
            <a:r>
              <a:rPr lang="pl-PL" b="1" dirty="0">
                <a:solidFill>
                  <a:srgbClr val="FF0000"/>
                </a:solidFill>
              </a:rPr>
              <a:t>2446-2454</a:t>
            </a:r>
            <a:r>
              <a:rPr lang="pl-PL" b="1" dirty="0"/>
              <a:t> MHz oraz </a:t>
            </a:r>
            <a:r>
              <a:rPr lang="pl-PL" b="1" dirty="0">
                <a:solidFill>
                  <a:srgbClr val="FF0000"/>
                </a:solidFill>
              </a:rPr>
              <a:t>865-868</a:t>
            </a:r>
            <a:r>
              <a:rPr lang="pl-PL" b="1" dirty="0"/>
              <a:t> MHz.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23664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pl-PL" b="1" dirty="0" smtClean="0"/>
              <a:t>Polskie regulacje prawne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999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b="1" dirty="0" smtClean="0"/>
              <a:t>Cele przemysłowe, naukowe i medyczne </a:t>
            </a:r>
            <a:r>
              <a:rPr lang="pl-PL" b="1" dirty="0" smtClean="0">
                <a:solidFill>
                  <a:srgbClr val="FF0000"/>
                </a:solidFill>
              </a:rPr>
              <a:t>(fizykoterapia, urządzenia medyczne</a:t>
            </a:r>
            <a:r>
              <a:rPr lang="pl-PL" b="1" smtClean="0">
                <a:solidFill>
                  <a:srgbClr val="FF0000"/>
                </a:solidFill>
              </a:rPr>
              <a:t>, kuchenki </a:t>
            </a:r>
            <a:r>
              <a:rPr lang="pl-PL" b="1" dirty="0" smtClean="0">
                <a:solidFill>
                  <a:srgbClr val="FF0000"/>
                </a:solidFill>
              </a:rPr>
              <a:t>mikrofalowe)</a:t>
            </a:r>
            <a:r>
              <a:rPr lang="pl-PL" b="1" dirty="0" smtClean="0"/>
              <a:t> </a:t>
            </a:r>
          </a:p>
          <a:p>
            <a:r>
              <a:rPr lang="pl-PL" b="1" dirty="0" smtClean="0"/>
              <a:t>Pierwszeństwo przed urządzeniami telekomunikacyjnymi</a:t>
            </a:r>
          </a:p>
          <a:p>
            <a:r>
              <a:rPr lang="pl-PL" b="1" dirty="0" smtClean="0"/>
              <a:t>Zdefiniowane w 1974 r, przez ITU -  International </a:t>
            </a:r>
            <a:r>
              <a:rPr lang="pl-PL" b="1" dirty="0" err="1" smtClean="0"/>
              <a:t>Telecommunication</a:t>
            </a:r>
            <a:r>
              <a:rPr lang="pl-PL" b="1" dirty="0" smtClean="0"/>
              <a:t> Unit (agenda ONZ) R- </a:t>
            </a:r>
            <a:r>
              <a:rPr lang="pl-PL" b="1" dirty="0" err="1" smtClean="0"/>
              <a:t>Radiocommunication</a:t>
            </a:r>
            <a:r>
              <a:rPr lang="pl-PL" b="1" dirty="0" smtClean="0"/>
              <a:t> </a:t>
            </a:r>
            <a:r>
              <a:rPr lang="pl-PL" b="1" dirty="0" err="1" smtClean="0"/>
              <a:t>Sector</a:t>
            </a:r>
            <a:r>
              <a:rPr lang="pl-PL" b="1" dirty="0" smtClean="0"/>
              <a:t> 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Pasma 13,56 MHz, 2,4 </a:t>
            </a:r>
            <a:r>
              <a:rPr lang="pl-PL" b="1" dirty="0" err="1" smtClean="0">
                <a:solidFill>
                  <a:srgbClr val="FF0000"/>
                </a:solidFill>
              </a:rPr>
              <a:t>GHz</a:t>
            </a:r>
            <a:r>
              <a:rPr lang="pl-PL" b="1" dirty="0" smtClean="0">
                <a:solidFill>
                  <a:srgbClr val="FF0000"/>
                </a:solidFill>
              </a:rPr>
              <a:t> i 5GHz</a:t>
            </a:r>
          </a:p>
          <a:p>
            <a:pPr marL="2057400" lvl="8" indent="0">
              <a:buNone/>
            </a:pPr>
            <a:r>
              <a:rPr lang="pl-PL" sz="2400" b="1" i="1" dirty="0" err="1" smtClean="0"/>
              <a:t>European</a:t>
            </a:r>
            <a:r>
              <a:rPr lang="pl-PL" sz="2400" b="1" i="1" dirty="0" smtClean="0"/>
              <a:t> Spectrum Policy Program</a:t>
            </a:r>
            <a:endParaRPr lang="pl-PL" sz="2400" b="1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84784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rgbClr val="FF0000"/>
                </a:solidFill>
              </a:rPr>
              <a:t>PASMO ISM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sz="3100" dirty="0" smtClean="0">
                <a:solidFill>
                  <a:srgbClr val="FF0000"/>
                </a:solidFill>
              </a:rPr>
              <a:t>(</a:t>
            </a:r>
            <a:r>
              <a:rPr lang="pl-PL" sz="3100" dirty="0" err="1" smtClean="0">
                <a:solidFill>
                  <a:srgbClr val="FF0000"/>
                </a:solidFill>
              </a:rPr>
              <a:t>Industrial</a:t>
            </a:r>
            <a:r>
              <a:rPr lang="pl-PL" sz="3100" dirty="0" smtClean="0">
                <a:solidFill>
                  <a:srgbClr val="FF0000"/>
                </a:solidFill>
              </a:rPr>
              <a:t>, </a:t>
            </a:r>
            <a:r>
              <a:rPr lang="pl-PL" sz="3100" dirty="0" err="1" smtClean="0">
                <a:solidFill>
                  <a:srgbClr val="FF0000"/>
                </a:solidFill>
              </a:rPr>
              <a:t>Scientific</a:t>
            </a:r>
            <a:r>
              <a:rPr lang="pl-PL" sz="3100" dirty="0">
                <a:solidFill>
                  <a:srgbClr val="FF0000"/>
                </a:solidFill>
              </a:rPr>
              <a:t> </a:t>
            </a:r>
            <a:r>
              <a:rPr lang="pl-PL" sz="3100" dirty="0" smtClean="0">
                <a:solidFill>
                  <a:srgbClr val="FF0000"/>
                </a:solidFill>
              </a:rPr>
              <a:t>and </a:t>
            </a:r>
            <a:r>
              <a:rPr lang="pl-PL" sz="3100" dirty="0" err="1" smtClean="0">
                <a:solidFill>
                  <a:srgbClr val="FF0000"/>
                </a:solidFill>
              </a:rPr>
              <a:t>Medical</a:t>
            </a:r>
            <a:r>
              <a:rPr lang="pl-PL" sz="3100" dirty="0" smtClean="0">
                <a:solidFill>
                  <a:srgbClr val="FF0000"/>
                </a:solidFill>
              </a:rPr>
              <a:t> </a:t>
            </a:r>
            <a:r>
              <a:rPr lang="pl-PL" sz="3100" i="1" dirty="0" smtClean="0">
                <a:solidFill>
                  <a:srgbClr val="FF0000"/>
                </a:solidFill>
              </a:rPr>
              <a:t>radio band </a:t>
            </a:r>
            <a:r>
              <a:rPr lang="pl-PL" sz="3100" dirty="0" smtClean="0">
                <a:solidFill>
                  <a:srgbClr val="FF0000"/>
                </a:solidFill>
              </a:rPr>
              <a:t>)</a:t>
            </a:r>
            <a:endParaRPr lang="pl-PL" sz="3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7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Etykiety</a:t>
            </a:r>
            <a:r>
              <a:rPr lang="pl-PL" dirty="0" smtClean="0"/>
              <a:t> </a:t>
            </a:r>
            <a:r>
              <a:rPr lang="pl-PL" b="1" dirty="0" smtClean="0"/>
              <a:t>(</a:t>
            </a:r>
            <a:r>
              <a:rPr lang="pl-PL" b="1" dirty="0" err="1" smtClean="0"/>
              <a:t>tagi</a:t>
            </a:r>
            <a:r>
              <a:rPr lang="pl-PL" b="1" dirty="0" smtClean="0"/>
              <a:t>) = </a:t>
            </a:r>
            <a:r>
              <a:rPr lang="pl-PL" b="1" dirty="0" err="1" smtClean="0"/>
              <a:t>mikrochip</a:t>
            </a:r>
            <a:r>
              <a:rPr lang="pl-PL" b="1" dirty="0" smtClean="0"/>
              <a:t> + antena = 					transponder</a:t>
            </a:r>
          </a:p>
          <a:p>
            <a:r>
              <a:rPr lang="pl-PL" b="1" dirty="0" smtClean="0"/>
              <a:t>Różne rodzaje etykiet: </a:t>
            </a:r>
          </a:p>
          <a:p>
            <a:pPr marL="0" indent="0">
              <a:buNone/>
            </a:pPr>
            <a:r>
              <a:rPr lang="pl-PL" b="1" dirty="0" smtClean="0"/>
              <a:t>	- pasywne, aktywne, </a:t>
            </a:r>
            <a:r>
              <a:rPr lang="pl-PL" b="1" dirty="0" err="1" smtClean="0"/>
              <a:t>półpasywne</a:t>
            </a:r>
            <a:r>
              <a:rPr lang="pl-PL" b="1" dirty="0" smtClean="0"/>
              <a:t>, 				półaktywne, </a:t>
            </a:r>
          </a:p>
          <a:p>
            <a:pPr marL="0" indent="0">
              <a:buNone/>
            </a:pPr>
            <a:r>
              <a:rPr lang="pl-PL" b="1" dirty="0"/>
              <a:t>	</a:t>
            </a:r>
            <a:r>
              <a:rPr lang="pl-PL" b="1" dirty="0" smtClean="0"/>
              <a:t>- tylko do odczytu, tylko do zapisu,</a:t>
            </a:r>
          </a:p>
          <a:p>
            <a:pPr marL="0" indent="0">
              <a:buNone/>
            </a:pPr>
            <a:r>
              <a:rPr lang="pl-PL" b="1" dirty="0"/>
              <a:t>	</a:t>
            </a:r>
            <a:r>
              <a:rPr lang="pl-PL" b="1" dirty="0" smtClean="0"/>
              <a:t>	wielokrotnego zapisu.</a:t>
            </a:r>
          </a:p>
          <a:p>
            <a:r>
              <a:rPr lang="pl-PL" b="1" dirty="0" smtClean="0"/>
              <a:t>Różne materiały (papier, plastiki, metal, 					szkło)</a:t>
            </a:r>
          </a:p>
          <a:p>
            <a:r>
              <a:rPr lang="pl-PL" b="1" dirty="0" smtClean="0"/>
              <a:t>Czytniki – różne rodzaje</a:t>
            </a:r>
          </a:p>
          <a:p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70136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rgbClr val="FF0000"/>
                </a:solidFill>
              </a:rPr>
              <a:t>RFID - Radio </a:t>
            </a:r>
            <a:r>
              <a:rPr lang="pl-PL" sz="3200" b="1" dirty="0" err="1" smtClean="0">
                <a:solidFill>
                  <a:srgbClr val="FF0000"/>
                </a:solidFill>
              </a:rPr>
              <a:t>Frequency</a:t>
            </a:r>
            <a:r>
              <a:rPr lang="pl-PL" sz="3200" b="1" dirty="0" smtClean="0">
                <a:solidFill>
                  <a:srgbClr val="FF0000"/>
                </a:solidFill>
              </a:rPr>
              <a:t> </a:t>
            </a:r>
            <a:r>
              <a:rPr lang="pl-PL" sz="3200" b="1" dirty="0" err="1" smtClean="0">
                <a:solidFill>
                  <a:srgbClr val="FF0000"/>
                </a:solidFill>
              </a:rPr>
              <a:t>Identification</a:t>
            </a:r>
            <a:endParaRPr lang="pl-PL" sz="3200" b="1" dirty="0">
              <a:solidFill>
                <a:srgbClr val="FF0000"/>
              </a:solidFill>
            </a:endParaRPr>
          </a:p>
        </p:txBody>
      </p:sp>
      <p:sp>
        <p:nvSpPr>
          <p:cNvPr id="4" name="Gwiazda 5-ramienna 3"/>
          <p:cNvSpPr/>
          <p:nvPr/>
        </p:nvSpPr>
        <p:spPr>
          <a:xfrm>
            <a:off x="7956376" y="5877272"/>
            <a:ext cx="626368" cy="626368"/>
          </a:xfrm>
          <a:prstGeom prst="star5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032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1214</TotalTime>
  <Words>880</Words>
  <Application>Microsoft Office PowerPoint</Application>
  <PresentationFormat>Pokaz na ekranie (4:3)</PresentationFormat>
  <Paragraphs>282</Paragraphs>
  <Slides>27</Slides>
  <Notes>27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Hol</vt:lpstr>
      <vt:lpstr>XI Ogólnopolska Konferencja  „Automatyzacja bibliotek – Biblioteki nowej generacji" Wrocław, 16-17 kwietnia 2015 r. </vt:lpstr>
      <vt:lpstr>RFID</vt:lpstr>
      <vt:lpstr> Spektrum fal radiowych</vt:lpstr>
      <vt:lpstr>  Telekomunikacja bezprzewodowa  </vt:lpstr>
      <vt:lpstr>Bezprzewodowe połączenia  między urządzeniami</vt:lpstr>
      <vt:lpstr>Bezprzewodowe urządzenia telekomunikacyjne bliskiego zasięgu nie wymagające pozwoleń</vt:lpstr>
      <vt:lpstr>Polskie regulacje prawne</vt:lpstr>
      <vt:lpstr> PASMO ISM (Industrial, Scientific and Medical radio band )</vt:lpstr>
      <vt:lpstr>RFID - Radio Frequency Identification</vt:lpstr>
      <vt:lpstr> Zalety systemu RFID w bibliotece</vt:lpstr>
      <vt:lpstr>Urządzenia</vt:lpstr>
      <vt:lpstr>Norma ISO dla bibliotek</vt:lpstr>
      <vt:lpstr>Wcześniejsza norma</vt:lpstr>
      <vt:lpstr>Norma ISO dla bibliotek</vt:lpstr>
      <vt:lpstr>Norma RFID dla bibliotek</vt:lpstr>
      <vt:lpstr>Zestaw elementów opisu dokumentów Źródło: http://biblstandard.dk/rfid/docs/summary.htm</vt:lpstr>
      <vt:lpstr>Elementy opisu</vt:lpstr>
      <vt:lpstr>Elementy opisu (c.d.)</vt:lpstr>
      <vt:lpstr>Elementy opisu (c.d.)</vt:lpstr>
      <vt:lpstr>Współpraca z zintegrowanym systemem bibliotecznym </vt:lpstr>
      <vt:lpstr>Elementy systemowe</vt:lpstr>
      <vt:lpstr>Źródło obrazu : http://www.galecia.com/sites/default/files/Convergent%20Technology's%20RFID%20LibraryTutorial_1.pdf </vt:lpstr>
      <vt:lpstr>Instytucja prowadząca stronę normy ISO 28560</vt:lpstr>
      <vt:lpstr>Ochrona prywatności</vt:lpstr>
      <vt:lpstr>Firmy zagraniczne</vt:lpstr>
      <vt:lpstr>Firmy polskie</vt:lpstr>
      <vt:lpstr>Dziękuję za uwagę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Uniwersytet Warszawski Technologia identyfikacji radiowej (RFID – Radio Frequency Identification) w bibliotekach Warszawa, 21 października 2014 r.</dc:title>
  <dc:creator>Grabowska</dc:creator>
  <cp:lastModifiedBy>Grabowska</cp:lastModifiedBy>
  <cp:revision>205</cp:revision>
  <dcterms:created xsi:type="dcterms:W3CDTF">2014-08-15T18:25:05Z</dcterms:created>
  <dcterms:modified xsi:type="dcterms:W3CDTF">2015-04-15T19:42:18Z</dcterms:modified>
</cp:coreProperties>
</file>