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02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1" r:id="rId10"/>
    <p:sldId id="265" r:id="rId11"/>
    <p:sldId id="266" r:id="rId12"/>
    <p:sldId id="267" r:id="rId13"/>
    <p:sldId id="299" r:id="rId14"/>
    <p:sldId id="300" r:id="rId15"/>
    <p:sldId id="268" r:id="rId16"/>
    <p:sldId id="280" r:id="rId17"/>
    <p:sldId id="302" r:id="rId18"/>
    <p:sldId id="269" r:id="rId19"/>
    <p:sldId id="27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303" r:id="rId29"/>
    <p:sldId id="271" r:id="rId30"/>
    <p:sldId id="273" r:id="rId31"/>
    <p:sldId id="272" r:id="rId32"/>
    <p:sldId id="289" r:id="rId33"/>
    <p:sldId id="290" r:id="rId34"/>
    <p:sldId id="291" r:id="rId35"/>
    <p:sldId id="292" r:id="rId36"/>
    <p:sldId id="298" r:id="rId37"/>
    <p:sldId id="301" r:id="rId38"/>
    <p:sldId id="275" r:id="rId39"/>
    <p:sldId id="293" r:id="rId40"/>
    <p:sldId id="274" r:id="rId41"/>
    <p:sldId id="276" r:id="rId42"/>
    <p:sldId id="277" r:id="rId43"/>
    <p:sldId id="295" r:id="rId44"/>
    <p:sldId id="278" r:id="rId45"/>
    <p:sldId id="296" r:id="rId46"/>
    <p:sldId id="279" r:id="rId47"/>
    <p:sldId id="294" r:id="rId48"/>
    <p:sldId id="304" r:id="rId49"/>
    <p:sldId id="297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4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150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48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6/16/2014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94836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smtClean="0"/>
              <a:pPr/>
              <a:t>6/16/2014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20650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smtClean="0"/>
              <a:pPr/>
              <a:t>6/16/2014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37492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smtClean="0"/>
              <a:pPr/>
              <a:t>6/16/2014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17720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6/16/2014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40137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smtClean="0"/>
              <a:pPr/>
              <a:t>6/16/2014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53467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smtClean="0"/>
              <a:pPr/>
              <a:t>6/16/2014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31994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3D7E00A-486F-4252-8B1D-E32645521F49}" type="datetimeFigureOut">
              <a:rPr lang="en-US" smtClean="0"/>
              <a:pPr/>
              <a:t>6/16/2014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00106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smtClean="0"/>
              <a:pPr/>
              <a:t>6/16/2014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78269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smtClean="0"/>
              <a:pPr/>
              <a:t>6/16/2014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25911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6/16/2014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69210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 xmlns="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6/16/2014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1575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NOWE TWARZE BIBLIOTEK</a:t>
            </a:r>
            <a:endParaRPr lang="pl-PL" dirty="0"/>
          </a:p>
        </p:txBody>
      </p:sp>
      <p:sp>
        <p:nvSpPr>
          <p:cNvPr id="7" name="Podtytuł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Zmiany w organizacji przestrzennej i aranżacji wnętrz bibliotek publicznych na Dolnym Śląsku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91963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56342" y="0"/>
            <a:ext cx="10300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26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56902" y="-31569"/>
            <a:ext cx="4587098" cy="688957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5660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01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632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474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373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7922" y="0"/>
            <a:ext cx="4566078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7789"/>
            <a:ext cx="4577922" cy="687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507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7236" y="0"/>
            <a:ext cx="5143500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5660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712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6748" y="525512"/>
            <a:ext cx="5674660" cy="646838"/>
          </a:xfrm>
        </p:spPr>
        <p:txBody>
          <a:bodyPr>
            <a:normAutofit/>
          </a:bodyPr>
          <a:lstStyle/>
          <a:p>
            <a:r>
              <a:rPr lang="pl-PL" dirty="0" smtClean="0"/>
              <a:t>KOSZTY REALIZACJI: 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05720" y="1481954"/>
            <a:ext cx="5054556" cy="5255173"/>
          </a:xfrm>
        </p:spPr>
        <p:txBody>
          <a:bodyPr>
            <a:normAutofit/>
          </a:bodyPr>
          <a:lstStyle/>
          <a:p>
            <a:r>
              <a:rPr lang="pl-PL" sz="1800" dirty="0" smtClean="0"/>
              <a:t>Przebudowa ratusza:</a:t>
            </a:r>
          </a:p>
          <a:p>
            <a:r>
              <a:rPr lang="pl-PL" sz="1800" dirty="0" smtClean="0"/>
              <a:t>I etap – </a:t>
            </a:r>
            <a:r>
              <a:rPr lang="pl-PL" sz="1800" b="1" dirty="0" smtClean="0"/>
              <a:t>2 mln zł </a:t>
            </a:r>
            <a:r>
              <a:rPr lang="pl-PL" sz="1800" dirty="0" smtClean="0"/>
              <a:t>– Europejski Fundusz </a:t>
            </a:r>
            <a:br>
              <a:rPr lang="pl-PL" sz="1800" dirty="0" smtClean="0"/>
            </a:br>
            <a:r>
              <a:rPr lang="pl-PL" sz="1800" dirty="0" smtClean="0"/>
              <a:t>Rozwoju Regionalnego</a:t>
            </a:r>
          </a:p>
          <a:p>
            <a:r>
              <a:rPr lang="pl-PL" sz="1800" dirty="0" smtClean="0"/>
              <a:t>II etap – całkowity koszt </a:t>
            </a:r>
            <a:r>
              <a:rPr lang="pl-PL" sz="1800" b="1" dirty="0" smtClean="0"/>
              <a:t>13 700 tys. zł</a:t>
            </a:r>
            <a:r>
              <a:rPr lang="pl-PL" sz="1800" dirty="0" smtClean="0"/>
              <a:t>,  </a:t>
            </a:r>
            <a:br>
              <a:rPr lang="pl-PL" sz="1800" dirty="0" smtClean="0"/>
            </a:br>
            <a:r>
              <a:rPr lang="pl-PL" sz="1800" dirty="0" smtClean="0"/>
              <a:t>w tym dofinansowania z Regionalnego Programu Operacyjnego Województwa Dolnośląskiego </a:t>
            </a:r>
            <a:r>
              <a:rPr lang="pl-PL" sz="1800" b="1" dirty="0" smtClean="0"/>
              <a:t>4 300 tys. zł</a:t>
            </a:r>
          </a:p>
          <a:p>
            <a:r>
              <a:rPr lang="pl-PL" sz="1800" dirty="0" smtClean="0"/>
              <a:t>Wyposażenie PiMBP oraz Izby Muzealnej Ziemi Oławskiej – całkowity koszt </a:t>
            </a:r>
            <a:br>
              <a:rPr lang="pl-PL" sz="1800" dirty="0" smtClean="0"/>
            </a:br>
            <a:r>
              <a:rPr lang="pl-PL" sz="1800" b="1" dirty="0" smtClean="0"/>
              <a:t>1 700 tys. zł</a:t>
            </a:r>
            <a:r>
              <a:rPr lang="pl-PL" sz="1800" dirty="0" smtClean="0"/>
              <a:t>,  w tym dofinansowania z Regionalnego Programu Operacyjnego Województwa Dolnośląskiego </a:t>
            </a:r>
            <a:r>
              <a:rPr lang="pl-PL" sz="1800" b="1" dirty="0" smtClean="0"/>
              <a:t>825 tys. zł</a:t>
            </a:r>
            <a:endParaRPr lang="pl-PL" sz="1800" b="1" dirty="0"/>
          </a:p>
        </p:txBody>
      </p:sp>
      <p:pic>
        <p:nvPicPr>
          <p:cNvPr id="6" name="Obraz 5" descr="IMG_3624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966806" y="0"/>
            <a:ext cx="456607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Biblioteka </a:t>
            </a:r>
            <a:br>
              <a:rPr lang="pl-PL" dirty="0" smtClean="0"/>
            </a:br>
            <a:r>
              <a:rPr lang="pl-PL" dirty="0" smtClean="0"/>
              <a:t>w inkubatorze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Miejska Biblioteka Publiczna w Bielawie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95076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75763" y="0"/>
            <a:ext cx="7225048" cy="6858000"/>
          </a:xfrm>
          <a:prstGeom prst="rect">
            <a:avLst/>
          </a:prstGeom>
          <a:blipFill dpi="0" rotWithShape="1">
            <a:blip r:embed="rId2">
              <a:alphaModFix amt="47000"/>
              <a:duotone>
                <a:schemeClr val="accent5">
                  <a:tint val="70000"/>
                  <a:shade val="63000"/>
                </a:schemeClr>
                <a:schemeClr val="accent5">
                  <a:tint val="10000"/>
                  <a:satMod val="150000"/>
                </a:schemeClr>
              </a:duotone>
            </a:blip>
            <a:srcRect/>
            <a:tile tx="0" ty="0" sx="60000" sy="59000" flip="xy" algn="tl"/>
          </a:blipFill>
          <a:ln>
            <a:noFill/>
          </a:ln>
          <a:effectLst>
            <a:reflection blurRad="571500" endPos="47000" dist="50800" dir="5400000" sy="-100000" algn="bl" rotWithShape="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600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KORONKOWY Ratusz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418268" y="4945487"/>
            <a:ext cx="6789420" cy="755002"/>
          </a:xfrm>
        </p:spPr>
        <p:txBody>
          <a:bodyPr/>
          <a:lstStyle/>
          <a:p>
            <a:r>
              <a:rPr lang="pl-PL" dirty="0" smtClean="0"/>
              <a:t>Powiatowa i Miejska Biblioteka Publiczna w OŁAWIE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14416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025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5559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1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5286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846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34851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844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0305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1529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4546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574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86366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548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8823" y="0"/>
            <a:ext cx="5660973" cy="3477297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5236400" cy="347729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477296"/>
            <a:ext cx="5236400" cy="347729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6399" y="3477294"/>
            <a:ext cx="5503723" cy="338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510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IMG_7033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816503" y="0"/>
            <a:ext cx="4327497" cy="6858000"/>
          </a:xfrm>
          <a:prstGeom prst="rect">
            <a:avLst/>
          </a:prstGeom>
        </p:spPr>
      </p:pic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316237" y="798781"/>
            <a:ext cx="5674660" cy="6468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 smtClean="0"/>
              <a:t>KOSZTY REALIZACJI: </a:t>
            </a:r>
            <a:endParaRPr lang="pl-PL" dirty="0"/>
          </a:p>
        </p:txBody>
      </p:sp>
      <p:sp>
        <p:nvSpPr>
          <p:cNvPr id="10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06388" y="1797050"/>
            <a:ext cx="4286250" cy="49403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pl-PL" sz="1800" b="1" dirty="0" smtClean="0"/>
              <a:t>Przebudowa budynku </a:t>
            </a:r>
            <a:r>
              <a:rPr lang="pl-PL" sz="1800" dirty="0" smtClean="0"/>
              <a:t>kosztowała blisko </a:t>
            </a:r>
            <a:r>
              <a:rPr lang="pl-PL" sz="1800" b="1" dirty="0" smtClean="0"/>
              <a:t>11 mln zł  </a:t>
            </a:r>
            <a:r>
              <a:rPr lang="pl-PL" sz="1800" dirty="0" smtClean="0"/>
              <a:t>pozyskanych z środków unijnych oraz budżetu państwa w kwocie </a:t>
            </a:r>
            <a:r>
              <a:rPr lang="pl-PL" sz="1800" b="1" dirty="0" smtClean="0"/>
              <a:t>5,7 mln zł</a:t>
            </a:r>
            <a:r>
              <a:rPr lang="pl-PL" sz="1800" dirty="0" smtClean="0"/>
              <a:t>.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endParaRPr lang="pl-PL" sz="1800" dirty="0"/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pl-PL" sz="1800" b="1" dirty="0" smtClean="0"/>
              <a:t>Biblioteka +. Infrastruktura bibliotek </a:t>
            </a:r>
            <a:r>
              <a:rPr lang="pl-PL" sz="1800" dirty="0" smtClean="0"/>
              <a:t>– </a:t>
            </a:r>
            <a:r>
              <a:rPr lang="pl-PL" sz="1800" b="1" dirty="0" smtClean="0"/>
              <a:t>600 tys. zł </a:t>
            </a:r>
            <a:r>
              <a:rPr lang="pl-PL" sz="1800" dirty="0" smtClean="0"/>
              <a:t>i </a:t>
            </a:r>
            <a:r>
              <a:rPr lang="pl-PL" sz="1800" b="1" dirty="0" smtClean="0"/>
              <a:t>200 tys. zł </a:t>
            </a:r>
            <a:r>
              <a:rPr lang="pl-PL" sz="1800" dirty="0" smtClean="0"/>
              <a:t>z budżetu miasta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endParaRPr lang="pl-PL" sz="1800" b="1" dirty="0"/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pl-PL" sz="1800" b="1" dirty="0" smtClean="0"/>
              <a:t>Informatyzacja biblioteki </a:t>
            </a:r>
            <a:r>
              <a:rPr lang="pl-PL" sz="1800" dirty="0" smtClean="0"/>
              <a:t>– </a:t>
            </a:r>
            <a:r>
              <a:rPr lang="pl-PL" sz="1800" b="1" dirty="0" smtClean="0"/>
              <a:t>200 tys. zł </a:t>
            </a:r>
            <a:r>
              <a:rPr lang="pl-PL" sz="1800" dirty="0" smtClean="0"/>
              <a:t>, z czego 140 tys. zł pozyskano w ramach Regionalnego Programu Operacyjnego dla Województwa Dolnośląskiego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endParaRPr lang="pl-PL" sz="1800" b="1" dirty="0"/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endParaRPr lang="pl-PL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Biblioteka</a:t>
            </a:r>
            <a:br>
              <a:rPr lang="pl-PL" dirty="0" smtClean="0"/>
            </a:br>
            <a:r>
              <a:rPr lang="pl-PL" dirty="0" smtClean="0"/>
              <a:t>– </a:t>
            </a:r>
            <a:r>
              <a:rPr lang="pl-PL" sz="4000" dirty="0" smtClean="0"/>
              <a:t>centrum kultury</a:t>
            </a:r>
            <a:endParaRPr lang="pl-PL" sz="40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Biblioteka Publiczna Gminy Dzierżoniów w Mościsku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52032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875763" y="0"/>
            <a:ext cx="7225048" cy="6858000"/>
          </a:xfrm>
          <a:prstGeom prst="rect">
            <a:avLst/>
          </a:prstGeom>
          <a:blipFill dpi="0" rotWithShape="1">
            <a:blip r:embed="rId2">
              <a:alphaModFix amt="47000"/>
              <a:duotone>
                <a:schemeClr val="accent5">
                  <a:tint val="70000"/>
                  <a:shade val="63000"/>
                </a:schemeClr>
                <a:schemeClr val="accent5">
                  <a:tint val="10000"/>
                  <a:satMod val="150000"/>
                </a:schemeClr>
              </a:duotone>
            </a:blip>
            <a:srcRect/>
            <a:tile tx="0" ty="0" sx="60000" sy="59000" flip="xy" algn="tl"/>
          </a:blipFill>
          <a:ln>
            <a:noFill/>
          </a:ln>
          <a:effectLst>
            <a:reflection blurRad="571500" endPos="47000" dist="50800" dir="5400000" sy="-100000" algn="bl" rotWithShape="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7867" y="0"/>
            <a:ext cx="10671867" cy="6117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8484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75763" y="0"/>
            <a:ext cx="7225048" cy="6858000"/>
          </a:xfrm>
          <a:prstGeom prst="rect">
            <a:avLst/>
          </a:prstGeom>
          <a:blipFill dpi="0" rotWithShape="1">
            <a:blip r:embed="rId2">
              <a:alphaModFix amt="47000"/>
              <a:duotone>
                <a:schemeClr val="accent5">
                  <a:tint val="70000"/>
                  <a:shade val="63000"/>
                </a:schemeClr>
                <a:schemeClr val="accent5">
                  <a:tint val="10000"/>
                  <a:satMod val="150000"/>
                </a:schemeClr>
              </a:duotone>
            </a:blip>
            <a:srcRect/>
            <a:tile tx="0" ty="0" sx="60000" sy="59000" flip="xy" algn="tl"/>
          </a:blipFill>
          <a:ln>
            <a:noFill/>
          </a:ln>
          <a:effectLst>
            <a:reflection blurRad="571500" endPos="47000" dist="50800" dir="5400000" sy="-100000" algn="bl" rotWithShape="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19012" b="7042"/>
          <a:stretch>
            <a:fillRect/>
          </a:stretch>
        </p:blipFill>
        <p:spPr bwMode="auto">
          <a:xfrm>
            <a:off x="0" y="1071459"/>
            <a:ext cx="9144000" cy="4509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6792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1" y="-1"/>
            <a:ext cx="4611757" cy="6926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4931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50760" y="0"/>
            <a:ext cx="10300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332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05307" y="0"/>
            <a:ext cx="10300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420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21972" y="0"/>
            <a:ext cx="10300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272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9256" t="18511" r="4360"/>
          <a:stretch>
            <a:fillRect/>
          </a:stretch>
        </p:blipFill>
        <p:spPr bwMode="auto">
          <a:xfrm>
            <a:off x="-301715" y="-35261"/>
            <a:ext cx="4769036" cy="3374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67321" y="-35261"/>
            <a:ext cx="4676679" cy="3316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-407550" y="3206840"/>
            <a:ext cx="5116612" cy="3651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 r="6306"/>
          <a:stretch>
            <a:fillRect/>
          </a:stretch>
        </p:blipFill>
        <p:spPr bwMode="auto">
          <a:xfrm>
            <a:off x="4467320" y="3206840"/>
            <a:ext cx="5129271" cy="3651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0926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164"/>
            <a:ext cx="9326886" cy="7015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9074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4402" y="4025462"/>
            <a:ext cx="4499065" cy="489183"/>
          </a:xfrm>
        </p:spPr>
        <p:txBody>
          <a:bodyPr>
            <a:normAutofit/>
          </a:bodyPr>
          <a:lstStyle/>
          <a:p>
            <a:r>
              <a:rPr lang="pl-PL" dirty="0" smtClean="0"/>
              <a:t>KOSZTY REALIZACJI: 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9144000" cy="3837637"/>
          </a:xfrm>
          <a:prstGeom prst="rect">
            <a:avLst/>
          </a:prstGeom>
        </p:spPr>
      </p:pic>
      <p:sp>
        <p:nvSpPr>
          <p:cNvPr id="6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63550" y="4560888"/>
            <a:ext cx="5507038" cy="2071687"/>
          </a:xfrm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pl-PL" sz="2000" b="1" dirty="0" smtClean="0">
                <a:latin typeface="+mj-lt"/>
              </a:rPr>
              <a:t>1 mln zł </a:t>
            </a:r>
            <a:r>
              <a:rPr lang="pl-PL" sz="2000" dirty="0" smtClean="0"/>
              <a:t>– Ministerstwo Kultury i Dziedzictwa Narodowego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pl-PL" sz="2000" b="1" dirty="0" smtClean="0">
                <a:latin typeface="+mj-lt"/>
              </a:rPr>
              <a:t>980 tys. zł </a:t>
            </a:r>
            <a:r>
              <a:rPr lang="pl-PL" sz="2000" dirty="0" smtClean="0"/>
              <a:t>– Samorząd Województwa Dolnośląskiego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pl-PL" sz="2000" b="1" dirty="0" smtClean="0">
                <a:latin typeface="+mj-lt"/>
              </a:rPr>
              <a:t>1 300 tys. zł </a:t>
            </a:r>
            <a:r>
              <a:rPr lang="pl-PL" sz="2000" dirty="0" smtClean="0"/>
              <a:t>– Gmina Dzierżoniów</a:t>
            </a:r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endParaRPr lang="pl-PL" sz="2000" dirty="0" smtClean="0"/>
          </a:p>
          <a:p>
            <a:pPr eaLnBrk="1" fontAlgn="auto" hangingPunct="1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pl-PL" sz="2000" dirty="0" smtClean="0"/>
              <a:t>                                            RAZEM: </a:t>
            </a:r>
            <a:r>
              <a:rPr lang="pl-PL" sz="2000" b="1" dirty="0" smtClean="0">
                <a:latin typeface="+mj-lt"/>
              </a:rPr>
              <a:t>ponad 3 mln zł</a:t>
            </a:r>
            <a:endParaRPr lang="pl-PL" sz="20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Estetyka </a:t>
            </a:r>
            <a:br>
              <a:rPr lang="pl-PL" dirty="0" smtClean="0"/>
            </a:br>
            <a:r>
              <a:rPr lang="pl-PL" dirty="0" smtClean="0"/>
              <a:t>i media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Biblioteka Multimedialna „Łącznik”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Miejska Biblioteka Publiczna im. Stanisława Staszica w Lubinie</a:t>
            </a:r>
          </a:p>
        </p:txBody>
      </p:sp>
    </p:spTree>
    <p:extLst>
      <p:ext uri="{BB962C8B-B14F-4D97-AF65-F5344CB8AC3E}">
        <p14:creationId xmlns:p14="http://schemas.microsoft.com/office/powerpoint/2010/main" xmlns="" val="165631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3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662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965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875763" y="0"/>
            <a:ext cx="7225048" cy="6858000"/>
          </a:xfrm>
          <a:prstGeom prst="rect">
            <a:avLst/>
          </a:prstGeom>
          <a:blipFill dpi="0" rotWithShape="1">
            <a:blip r:embed="rId2">
              <a:alphaModFix amt="47000"/>
              <a:duotone>
                <a:schemeClr val="accent5">
                  <a:tint val="70000"/>
                  <a:shade val="63000"/>
                </a:schemeClr>
                <a:schemeClr val="accent5">
                  <a:tint val="10000"/>
                  <a:satMod val="150000"/>
                </a:schemeClr>
              </a:duotone>
            </a:blip>
            <a:srcRect/>
            <a:tile tx="0" ty="0" sx="60000" sy="59000" flip="xy" algn="tl"/>
          </a:blipFill>
          <a:ln>
            <a:noFill/>
          </a:ln>
          <a:effectLst>
            <a:reflection blurRad="571500" endPos="47000" dist="50800" dir="5400000" sy="-100000" algn="bl" rotWithShape="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318197" y="-4878"/>
            <a:ext cx="4558180" cy="6862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4223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BIBLIOTEKA\Prezentacje_DBP\2014_05\lubin\DSC_063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293487" y="0"/>
            <a:ext cx="10437487" cy="69321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138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BIBLIOTEKA\Prezentacje_DBP\2014_05\lubin\DSC_084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962150" y="-911225"/>
            <a:ext cx="13069888" cy="8680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7408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0153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593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BIBLIOTEKA\Prezentacje_DBP\2014_05\lubin\DSC_083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962150" y="-911225"/>
            <a:ext cx="13069888" cy="8680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2002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24248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547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BIBLIOTEKA\Prezentacje_DBP\2014_05\lubin\DSC_082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385165" y="-171400"/>
            <a:ext cx="4758835" cy="7165232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41669" y="0"/>
            <a:ext cx="442683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8462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1152586" y="1152585"/>
            <a:ext cx="6864294" cy="455912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59122" y="6292"/>
            <a:ext cx="4584878" cy="690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000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6237" y="798781"/>
            <a:ext cx="5674660" cy="64683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KOSZT MODERNIZACJI</a:t>
            </a:r>
            <a:br>
              <a:rPr lang="pl-PL" dirty="0" smtClean="0"/>
            </a:br>
            <a:r>
              <a:rPr lang="pl-PL" dirty="0" smtClean="0"/>
              <a:t>BIBLIOTEKI: 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05720" y="1797269"/>
            <a:ext cx="3593618" cy="4603531"/>
          </a:xfrm>
        </p:spPr>
        <p:txBody>
          <a:bodyPr>
            <a:normAutofit/>
          </a:bodyPr>
          <a:lstStyle/>
          <a:p>
            <a:r>
              <a:rPr lang="pl-PL" sz="1800" b="1" dirty="0"/>
              <a:t>820 tys. zł</a:t>
            </a:r>
            <a:r>
              <a:rPr lang="pl-PL" sz="1800" dirty="0"/>
              <a:t> sfinansowano </a:t>
            </a:r>
            <a:br>
              <a:rPr lang="pl-PL" sz="1800" dirty="0"/>
            </a:br>
            <a:r>
              <a:rPr lang="pl-PL" sz="1800" dirty="0"/>
              <a:t>w całości z budżetu Miasta Lubin</a:t>
            </a:r>
          </a:p>
          <a:p>
            <a:endParaRPr lang="pl-PL" sz="1800" dirty="0" smtClean="0"/>
          </a:p>
        </p:txBody>
      </p:sp>
      <p:pic>
        <p:nvPicPr>
          <p:cNvPr id="5" name="Obraz 4" descr="IMG_7033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589061" y="0"/>
            <a:ext cx="45549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86981" y="5580993"/>
            <a:ext cx="5463057" cy="10907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dirty="0" smtClean="0">
                <a:cs typeface="Lucida Sans Unicode" pitchFamily="34" charset="0"/>
              </a:rPr>
              <a:t>Andrzej </a:t>
            </a:r>
            <a:r>
              <a:rPr lang="pl-PL" sz="1800" dirty="0" err="1" smtClean="0">
                <a:cs typeface="Lucida Sans Unicode" pitchFamily="34" charset="0"/>
              </a:rPr>
              <a:t>Tyws</a:t>
            </a:r>
            <a:r>
              <a:rPr lang="pl-PL" sz="1800" dirty="0" smtClean="0">
                <a:cs typeface="Lucida Sans Unicode" pitchFamily="34" charset="0"/>
              </a:rPr>
              <a:t>, Blanka Bobryk</a:t>
            </a:r>
          </a:p>
          <a:p>
            <a:pPr marL="0" indent="0">
              <a:buNone/>
            </a:pPr>
            <a:r>
              <a:rPr lang="pl-PL" sz="1800" dirty="0" smtClean="0">
                <a:cs typeface="Lucida Sans Unicode" pitchFamily="34" charset="0"/>
              </a:rPr>
              <a:t>Dolnośląska Biblioteka Publiczna</a:t>
            </a:r>
            <a:br>
              <a:rPr lang="pl-PL" sz="1800" dirty="0" smtClean="0">
                <a:cs typeface="Lucida Sans Unicode" pitchFamily="34" charset="0"/>
              </a:rPr>
            </a:br>
            <a:r>
              <a:rPr lang="pl-PL" sz="1800" dirty="0" smtClean="0">
                <a:cs typeface="Lucida Sans Unicode" pitchFamily="34" charset="0"/>
              </a:rPr>
              <a:t>im. Tadeusza Mikulskiego we Wrocławiu</a:t>
            </a:r>
          </a:p>
        </p:txBody>
      </p:sp>
      <p:pic>
        <p:nvPicPr>
          <p:cNvPr id="4" name="Obraz 3" descr="logo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20111" y="4556958"/>
            <a:ext cx="4614041" cy="785512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83476" y="472966"/>
            <a:ext cx="53707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Book Antiqua" pitchFamily="18" charset="0"/>
              </a:rPr>
              <a:t>„Biblioteka XXI wieku - nowoczesna architektura, pomysłowe aranżacje, funkcjonalne wyposażenie. Nowe realizacje w latach 2011-2014”</a:t>
            </a:r>
            <a:br>
              <a:rPr lang="pl-PL" dirty="0" smtClean="0">
                <a:latin typeface="Book Antiqua" pitchFamily="18" charset="0"/>
              </a:rPr>
            </a:br>
            <a:r>
              <a:rPr lang="pl-PL" dirty="0" smtClean="0">
                <a:latin typeface="Book Antiqua" pitchFamily="18" charset="0"/>
              </a:rPr>
              <a:t>11-12 czerwca 2014 r., Poznań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61653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05308" y="2366493"/>
            <a:ext cx="5988677" cy="449150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5910" y="-91914"/>
            <a:ext cx="5473522" cy="267526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7612" y="-616535"/>
            <a:ext cx="3786387" cy="504851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7612" y="4018208"/>
            <a:ext cx="3786388" cy="283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079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346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313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566078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6078" y="0"/>
            <a:ext cx="45660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440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89963"/>
            <a:ext cx="4610636" cy="345797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067790"/>
            <a:ext cx="2923582" cy="389811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6526" y="-332299"/>
            <a:ext cx="5407474" cy="360031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7096" y="3078051"/>
            <a:ext cx="5718220" cy="380720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4229" y="3067791"/>
            <a:ext cx="2541684" cy="381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370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rewniana czcionka">
  <a:themeElements>
    <a:clrScheme name="Drewniana czcionk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Niestandardowy 3">
      <a:majorFont>
        <a:latin typeface="Segoe UI Semibold"/>
        <a:ea typeface=""/>
        <a:cs typeface=""/>
      </a:majorFont>
      <a:minorFont>
        <a:latin typeface="Book Antiqua"/>
        <a:ea typeface=""/>
        <a:cs typeface=""/>
      </a:minorFont>
    </a:fontScheme>
    <a:fmtScheme name="Drewniana czcionk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TC103090434[[fn=Typ drewna]]</Template>
  <TotalTime>646</TotalTime>
  <Words>186</Words>
  <Application>Microsoft Office PowerPoint</Application>
  <PresentationFormat>Pokaz na ekranie (4:3)</PresentationFormat>
  <Paragraphs>32</Paragraphs>
  <Slides>49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49</vt:i4>
      </vt:variant>
    </vt:vector>
  </HeadingPairs>
  <TitlesOfParts>
    <vt:vector size="50" baseType="lpstr">
      <vt:lpstr>Drewniana czcionka</vt:lpstr>
      <vt:lpstr>NOWE TWARZE BIBLIOTEK</vt:lpstr>
      <vt:lpstr>KORONKOWY Ratusz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KOSZTY REALIZACJI: </vt:lpstr>
      <vt:lpstr>Biblioteka  w inkubatorze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KOSZTY REALIZACJI: </vt:lpstr>
      <vt:lpstr>Biblioteka – centrum kultury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KOSZTY REALIZACJI: </vt:lpstr>
      <vt:lpstr>Estetyka  i media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KOSZT MODERNIZACJI BIBLIOTEKI: </vt:lpstr>
      <vt:lpstr>Slajd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NOWE TWARZE BIBLIOTEK</dc:title>
  <dc:creator>Filip B</dc:creator>
  <cp:lastModifiedBy>Konrad</cp:lastModifiedBy>
  <cp:revision>51</cp:revision>
  <dcterms:created xsi:type="dcterms:W3CDTF">2014-06-03T16:32:00Z</dcterms:created>
  <dcterms:modified xsi:type="dcterms:W3CDTF">2014-06-16T07:20:19Z</dcterms:modified>
</cp:coreProperties>
</file>