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Default Extension="wdp" ContentType="image/vnd.ms-photo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1"/>
  </p:notesMasterIdLst>
  <p:sldIdLst>
    <p:sldId id="256" r:id="rId2"/>
    <p:sldId id="298" r:id="rId3"/>
    <p:sldId id="399" r:id="rId4"/>
    <p:sldId id="257" r:id="rId5"/>
    <p:sldId id="270" r:id="rId6"/>
    <p:sldId id="278" r:id="rId7"/>
    <p:sldId id="269" r:id="rId8"/>
    <p:sldId id="400" r:id="rId9"/>
    <p:sldId id="350" r:id="rId10"/>
    <p:sldId id="402" r:id="rId11"/>
    <p:sldId id="312" r:id="rId12"/>
    <p:sldId id="320" r:id="rId13"/>
    <p:sldId id="353" r:id="rId14"/>
    <p:sldId id="275" r:id="rId15"/>
    <p:sldId id="321" r:id="rId16"/>
    <p:sldId id="326" r:id="rId17"/>
    <p:sldId id="358" r:id="rId18"/>
    <p:sldId id="357" r:id="rId19"/>
    <p:sldId id="276" r:id="rId20"/>
    <p:sldId id="335" r:id="rId21"/>
    <p:sldId id="336" r:id="rId22"/>
    <p:sldId id="340" r:id="rId23"/>
    <p:sldId id="347" r:id="rId24"/>
    <p:sldId id="325" r:id="rId25"/>
    <p:sldId id="319" r:id="rId26"/>
    <p:sldId id="318" r:id="rId27"/>
    <p:sldId id="267" r:id="rId28"/>
    <p:sldId id="265" r:id="rId29"/>
    <p:sldId id="266" r:id="rId30"/>
    <p:sldId id="258" r:id="rId31"/>
    <p:sldId id="300" r:id="rId32"/>
    <p:sldId id="262" r:id="rId33"/>
    <p:sldId id="299" r:id="rId34"/>
    <p:sldId id="303" r:id="rId35"/>
    <p:sldId id="304" r:id="rId36"/>
    <p:sldId id="305" r:id="rId37"/>
    <p:sldId id="271" r:id="rId38"/>
    <p:sldId id="272" r:id="rId39"/>
    <p:sldId id="273" r:id="rId40"/>
    <p:sldId id="401" r:id="rId41"/>
    <p:sldId id="403" r:id="rId42"/>
    <p:sldId id="359" r:id="rId43"/>
    <p:sldId id="279" r:id="rId44"/>
    <p:sldId id="390" r:id="rId45"/>
    <p:sldId id="361" r:id="rId46"/>
    <p:sldId id="363" r:id="rId47"/>
    <p:sldId id="392" r:id="rId48"/>
    <p:sldId id="394" r:id="rId49"/>
    <p:sldId id="393" r:id="rId50"/>
    <p:sldId id="395" r:id="rId51"/>
    <p:sldId id="396" r:id="rId52"/>
    <p:sldId id="380" r:id="rId53"/>
    <p:sldId id="281" r:id="rId54"/>
    <p:sldId id="283" r:id="rId55"/>
    <p:sldId id="282" r:id="rId56"/>
    <p:sldId id="284" r:id="rId57"/>
    <p:sldId id="372" r:id="rId58"/>
    <p:sldId id="368" r:id="rId59"/>
    <p:sldId id="374" r:id="rId60"/>
    <p:sldId id="377" r:id="rId61"/>
    <p:sldId id="291" r:id="rId62"/>
    <p:sldId id="280" r:id="rId63"/>
    <p:sldId id="288" r:id="rId64"/>
    <p:sldId id="398" r:id="rId65"/>
    <p:sldId id="370" r:id="rId66"/>
    <p:sldId id="386" r:id="rId67"/>
    <p:sldId id="384" r:id="rId68"/>
    <p:sldId id="388" r:id="rId69"/>
    <p:sldId id="330" r:id="rId70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735" autoAdjust="0"/>
    <p:restoredTop sz="94660"/>
  </p:normalViewPr>
  <p:slideViewPr>
    <p:cSldViewPr>
      <p:cViewPr varScale="1">
        <p:scale>
          <a:sx n="106" d="100"/>
          <a:sy n="106" d="100"/>
        </p:scale>
        <p:origin x="-168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13554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3232EE-AA22-4653-A111-9FC3B70BDD26}" type="datetimeFigureOut">
              <a:rPr lang="pl-PL" smtClean="0"/>
              <a:pPr/>
              <a:t>2014-06-16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37EDCC-5450-4912-B9BE-F348BF3DD73E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5845011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37EDCC-5450-4912-B9BE-F348BF3DD73E}" type="slidenum">
              <a:rPr lang="pl-PL" smtClean="0"/>
              <a:pPr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20894088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95325"/>
            <a:ext cx="4570413" cy="3427413"/>
          </a:xfrm>
          <a:solidFill>
            <a:srgbClr val="729FCF"/>
          </a:solidFill>
          <a:ln w="25400">
            <a:solidFill>
              <a:srgbClr val="3465AF"/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04F9C-9DF9-4BBA-872D-D8174495FBA5}" type="datetimeFigureOut">
              <a:rPr lang="pl-PL" smtClean="0"/>
              <a:pPr/>
              <a:t>2014-06-16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Rectangle 8"/>
          <p:cNvSpPr/>
          <p:nvPr/>
        </p:nvSpPr>
        <p:spPr>
          <a:xfrm>
            <a:off x="345440" y="2942602"/>
            <a:ext cx="7147931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572652" y="2944634"/>
            <a:ext cx="1190348" cy="245973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712714" y="3136658"/>
            <a:ext cx="910224" cy="2075688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45483" y="3055621"/>
            <a:ext cx="6947845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86826" y="4625268"/>
            <a:ext cx="762000" cy="457200"/>
          </a:xfrm>
        </p:spPr>
        <p:txBody>
          <a:bodyPr/>
          <a:lstStyle>
            <a:lvl1pPr algn="ctr"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3D12D105-0243-4352-A7AD-83076E6DCFB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1" name="Rectangle 10"/>
          <p:cNvSpPr/>
          <p:nvPr/>
        </p:nvSpPr>
        <p:spPr>
          <a:xfrm>
            <a:off x="541822" y="4559276"/>
            <a:ext cx="6755166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38971" y="3139440"/>
            <a:ext cx="6760868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805" y="4648200"/>
            <a:ext cx="65532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705" y="3227033"/>
            <a:ext cx="6629400" cy="1219201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04F9C-9DF9-4BBA-872D-D8174495FBA5}" type="datetimeFigureOut">
              <a:rPr lang="pl-PL" smtClean="0"/>
              <a:pPr/>
              <a:t>2014-06-16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2D105-0243-4352-A7AD-83076E6DCFB0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61702" y="228600"/>
            <a:ext cx="1859280" cy="6122634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55225" y="351409"/>
            <a:ext cx="1672235" cy="587701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8577" y="395427"/>
            <a:ext cx="1485531" cy="5788981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0999"/>
            <a:ext cx="6172200" cy="5791201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04F9C-9DF9-4BBA-872D-D8174495FBA5}" type="datetimeFigureOut">
              <a:rPr lang="pl-PL" smtClean="0"/>
              <a:pPr/>
              <a:t>2014-06-16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2D105-0243-4352-A7AD-83076E6DCFB0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04F9C-9DF9-4BBA-872D-D8174495FBA5}" type="datetimeFigureOut">
              <a:rPr lang="pl-PL" smtClean="0"/>
              <a:pPr/>
              <a:t>2014-06-16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2D105-0243-4352-A7AD-83076E6DCFB0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04F9C-9DF9-4BBA-872D-D8174495FBA5}" type="datetimeFigureOut">
              <a:rPr lang="pl-PL" smtClean="0"/>
              <a:pPr/>
              <a:t>2014-06-16</a:t>
            </a:fld>
            <a:endParaRPr lang="pl-PL"/>
          </a:p>
        </p:txBody>
      </p:sp>
      <p:sp>
        <p:nvSpPr>
          <p:cNvPr id="13" name="Rectangle 12"/>
          <p:cNvSpPr/>
          <p:nvPr/>
        </p:nvSpPr>
        <p:spPr>
          <a:xfrm>
            <a:off x="451976" y="2946400"/>
            <a:ext cx="8265160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67656" y="3048000"/>
            <a:ext cx="8033800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2D105-0243-4352-A7AD-83076E6DCFB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6" y="3200399"/>
            <a:ext cx="7696200" cy="1295401"/>
          </a:xfr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75496" y="4541520"/>
            <a:ext cx="7818120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4607510"/>
            <a:ext cx="7696200" cy="5237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5757" y="3124200"/>
            <a:ext cx="7817599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6128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04F9C-9DF9-4BBA-872D-D8174495FBA5}" type="datetimeFigureOut">
              <a:rPr lang="pl-PL" smtClean="0"/>
              <a:pPr/>
              <a:t>2014-06-16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2D105-0243-4352-A7AD-83076E6DCFB0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128" y="1722438"/>
            <a:ext cx="4040188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128" y="2438400"/>
            <a:ext cx="4040188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400"/>
            <a:ext cx="4041775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04F9C-9DF9-4BBA-872D-D8174495FBA5}" type="datetimeFigureOut">
              <a:rPr lang="pl-PL" smtClean="0"/>
              <a:pPr/>
              <a:t>2014-06-16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2D105-0243-4352-A7AD-83076E6DCFB0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04F9C-9DF9-4BBA-872D-D8174495FBA5}" type="datetimeFigureOut">
              <a:rPr lang="pl-PL" smtClean="0"/>
              <a:pPr/>
              <a:t>2014-06-16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2D105-0243-4352-A7AD-83076E6DCFB0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ounded Rectangle 10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04F9C-9DF9-4BBA-872D-D8174495FBA5}" type="datetimeFigureOut">
              <a:rPr lang="pl-PL" smtClean="0"/>
              <a:pPr/>
              <a:t>2014-06-16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2D105-0243-4352-A7AD-83076E6DCFB0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ounded Rectangle 11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685800"/>
            <a:ext cx="4572000" cy="52578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04F9C-9DF9-4BBA-872D-D8174495FBA5}" type="datetimeFigureOut">
              <a:rPr lang="pl-PL" smtClean="0"/>
              <a:pPr/>
              <a:t>2014-06-16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2D105-0243-4352-A7AD-83076E6DCFB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8" name="Rectangle 7"/>
          <p:cNvSpPr/>
          <p:nvPr/>
        </p:nvSpPr>
        <p:spPr>
          <a:xfrm>
            <a:off x="560034" y="1505712"/>
            <a:ext cx="2716566" cy="3523488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76690" y="1642472"/>
            <a:ext cx="2483254" cy="3234328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000" y="2971800"/>
            <a:ext cx="2298634" cy="175260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000" y="1734312"/>
            <a:ext cx="2298634" cy="1191620"/>
          </a:xfrm>
        </p:spPr>
        <p:txBody>
          <a:bodyPr anchor="b">
            <a:normAutofit/>
          </a:bodyPr>
          <a:lstStyle>
            <a:lvl1pPr algn="l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621437"/>
            <a:ext cx="7772400" cy="4331564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404F9C-9DF9-4BBA-872D-D8174495FBA5}" type="datetimeFigureOut">
              <a:rPr lang="pl-PL" smtClean="0"/>
              <a:pPr/>
              <a:t>2014-06-16</a:t>
            </a:fld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2D105-0243-4352-A7AD-83076E6DCFB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0" name="Rectangle 9"/>
          <p:cNvSpPr/>
          <p:nvPr/>
        </p:nvSpPr>
        <p:spPr>
          <a:xfrm>
            <a:off x="685800" y="4953000"/>
            <a:ext cx="7772400" cy="13716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61999" y="5029200"/>
            <a:ext cx="7600765" cy="1202924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3" name="Rectangle 12"/>
          <p:cNvSpPr/>
          <p:nvPr/>
        </p:nvSpPr>
        <p:spPr>
          <a:xfrm>
            <a:off x="914400" y="5638800"/>
            <a:ext cx="7328514" cy="451696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05589" y="5074920"/>
            <a:ext cx="7946136" cy="1097280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6289" y="5656556"/>
            <a:ext cx="7244736" cy="401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05400"/>
            <a:ext cx="7328514" cy="523043"/>
          </a:xfrm>
        </p:spPr>
        <p:txBody>
          <a:bodyPr anchor="ctr" anchorCtr="0"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ounded Rectangle 6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82296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45404F9C-9DF9-4BBA-872D-D8174495FBA5}" type="datetimeFigureOut">
              <a:rPr lang="pl-PL" smtClean="0"/>
              <a:pPr/>
              <a:t>2014-06-16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3D12D105-0243-4352-A7AD-83076E6DCFB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9" name="Rectangle 8"/>
          <p:cNvSpPr/>
          <p:nvPr/>
        </p:nvSpPr>
        <p:spPr>
          <a:xfrm>
            <a:off x="274320" y="278166"/>
            <a:ext cx="859536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2863" y="372862"/>
            <a:ext cx="8380520" cy="111858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5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6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7.jpeg"/><Relationship Id="rId4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microsoft.com/office/2007/relationships/hdphoto" Target="../media/hdphoto8.wdp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642805" y="4509120"/>
            <a:ext cx="6553200" cy="864096"/>
          </a:xfrm>
        </p:spPr>
        <p:txBody>
          <a:bodyPr>
            <a:noAutofit/>
          </a:bodyPr>
          <a:lstStyle/>
          <a:p>
            <a:r>
              <a:rPr lang="pl-PL" sz="1400" b="1" dirty="0" smtClean="0">
                <a:latin typeface="+mj-lt"/>
              </a:rPr>
              <a:t>ROZWÓJ </a:t>
            </a:r>
            <a:r>
              <a:rPr lang="pl-PL" sz="1400" b="1" dirty="0" err="1" smtClean="0">
                <a:latin typeface="+mj-lt"/>
              </a:rPr>
              <a:t>infrastrukturY</a:t>
            </a:r>
            <a:r>
              <a:rPr lang="pl-PL" sz="1400" b="1" dirty="0" smtClean="0">
                <a:latin typeface="+mj-lt"/>
              </a:rPr>
              <a:t> bibliotek publicznych województwa podlaskiego </a:t>
            </a:r>
          </a:p>
          <a:p>
            <a:r>
              <a:rPr lang="pl-PL" sz="1400" b="1" dirty="0" smtClean="0">
                <a:latin typeface="+mj-lt"/>
              </a:rPr>
              <a:t>w latach 2011-2013</a:t>
            </a:r>
            <a:endParaRPr lang="pl-PL" sz="1400" b="1" dirty="0">
              <a:latin typeface="+mj-lt"/>
            </a:endParaRPr>
          </a:p>
        </p:txBody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04705" y="3068961"/>
            <a:ext cx="6629400" cy="1377274"/>
          </a:xfrm>
        </p:spPr>
        <p:txBody>
          <a:bodyPr/>
          <a:lstStyle/>
          <a:p>
            <a:r>
              <a:rPr lang="pl-PL" b="1" dirty="0" smtClean="0"/>
              <a:t>MAŁE BIBLIOTEKI </a:t>
            </a:r>
            <a:br>
              <a:rPr lang="pl-PL" b="1" dirty="0" smtClean="0"/>
            </a:br>
            <a:r>
              <a:rPr lang="pl-PL" b="1" dirty="0" smtClean="0"/>
              <a:t>DUŻE SZANSE</a:t>
            </a:r>
            <a:endParaRPr lang="pl-PL" b="1" dirty="0"/>
          </a:p>
        </p:txBody>
      </p:sp>
      <p:sp>
        <p:nvSpPr>
          <p:cNvPr id="4" name="pole tekstowe 3"/>
          <p:cNvSpPr txBox="1"/>
          <p:nvPr/>
        </p:nvSpPr>
        <p:spPr>
          <a:xfrm>
            <a:off x="107504" y="5437228"/>
            <a:ext cx="6192688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 smtClean="0"/>
              <a:t>Ewa </a:t>
            </a:r>
            <a:r>
              <a:rPr lang="pl-PL" sz="1600" b="1" dirty="0" err="1" smtClean="0"/>
              <a:t>Kołomecka</a:t>
            </a:r>
            <a:r>
              <a:rPr lang="pl-PL" sz="1600" b="1" dirty="0" smtClean="0"/>
              <a:t> </a:t>
            </a:r>
          </a:p>
          <a:p>
            <a:r>
              <a:rPr lang="pl-PL" sz="1400" b="1" dirty="0" smtClean="0"/>
              <a:t>Książnica Podlaska w Białymstoku</a:t>
            </a:r>
          </a:p>
          <a:p>
            <a:endParaRPr lang="pl-PL" sz="1400" b="1" dirty="0" smtClean="0"/>
          </a:p>
          <a:p>
            <a:r>
              <a:rPr lang="pl-PL" sz="1600" b="1" dirty="0" smtClean="0"/>
              <a:t>Krystyna Sobocińska</a:t>
            </a:r>
          </a:p>
          <a:p>
            <a:r>
              <a:rPr lang="pl-PL" sz="1400" b="1" dirty="0" smtClean="0"/>
              <a:t>Miejska Biblioteka Publiczna w Łomży</a:t>
            </a:r>
            <a:endParaRPr lang="pl-PL" sz="1400" b="1" dirty="0"/>
          </a:p>
        </p:txBody>
      </p:sp>
    </p:spTree>
    <p:extLst>
      <p:ext uri="{BB962C8B-B14F-4D97-AF65-F5344CB8AC3E}">
        <p14:creationId xmlns:p14="http://schemas.microsoft.com/office/powerpoint/2010/main" xmlns="" val="890851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Zarządzanie zadaniem </a:t>
            </a:r>
            <a:endParaRPr lang="pl-PL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smtClean="0"/>
              <a:t>Zespół ds. realizacji zadania </a:t>
            </a:r>
          </a:p>
          <a:p>
            <a:pPr marL="114300" indent="0">
              <a:buNone/>
            </a:pPr>
            <a:endParaRPr lang="pl-PL" dirty="0" smtClean="0"/>
          </a:p>
          <a:p>
            <a:r>
              <a:rPr lang="pl-PL" dirty="0"/>
              <a:t>Przetargi</a:t>
            </a:r>
          </a:p>
          <a:p>
            <a:pPr marL="114300" indent="0">
              <a:buNone/>
            </a:pPr>
            <a:endParaRPr lang="pl-PL" dirty="0"/>
          </a:p>
          <a:p>
            <a:r>
              <a:rPr lang="pl-PL" dirty="0"/>
              <a:t> Dobór sprzętu dla niepełnosprawnych</a:t>
            </a:r>
          </a:p>
          <a:p>
            <a:pPr marL="114300" indent="0">
              <a:buNone/>
            </a:pPr>
            <a:endParaRPr lang="pl-PL" dirty="0"/>
          </a:p>
          <a:p>
            <a:r>
              <a:rPr lang="pl-PL" dirty="0"/>
              <a:t>Dofinansowano ze środków </a:t>
            </a:r>
            <a:r>
              <a:rPr lang="pl-PL" dirty="0" err="1"/>
              <a:t>MKiDN</a:t>
            </a:r>
            <a:r>
              <a:rPr lang="pl-PL" dirty="0"/>
              <a:t> z udziałem środków z budżetu województwa podlaskiego </a:t>
            </a:r>
            <a:r>
              <a:rPr lang="pl-PL" dirty="0" smtClean="0"/>
              <a:t>         i </a:t>
            </a:r>
            <a:r>
              <a:rPr lang="pl-PL" dirty="0"/>
              <a:t>środków </a:t>
            </a:r>
            <a:r>
              <a:rPr lang="pl-PL" dirty="0" smtClean="0"/>
              <a:t>z budżetu </a:t>
            </a:r>
            <a:r>
              <a:rPr lang="pl-PL" dirty="0"/>
              <a:t>miasta Białegostoku</a:t>
            </a:r>
          </a:p>
          <a:p>
            <a:endParaRPr lang="pl-PL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3004885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9552" y="548680"/>
            <a:ext cx="8295269" cy="55113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263400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zawartości 5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548680"/>
            <a:ext cx="8539248" cy="56734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816230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47789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ymbol zastępczy obrazu 2"/>
          <p:cNvPicPr>
            <a:picLocks noGrp="1" noChangeAspect="1"/>
          </p:cNvPicPr>
          <p:nvPr>
            <p:ph type="pic" idx="4294967295"/>
          </p:nvPr>
        </p:nvPicPr>
        <p:blipFill>
          <a:blip r:embed="rId3" cstate="screen">
            <a:lum/>
            <a:alphaModFix/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539552" y="476672"/>
            <a:ext cx="3462338" cy="2809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Symbol zastępczy obrazu 3"/>
          <p:cNvPicPr>
            <a:picLocks noGrp="1" noChangeAspect="1"/>
          </p:cNvPicPr>
          <p:nvPr>
            <p:ph type="pic" idx="4294967295"/>
          </p:nvPr>
        </p:nvPicPr>
        <p:blipFill>
          <a:blip r:embed="rId5" cstate="screen">
            <a:lum/>
            <a:alphaModFix/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4499992" y="548680"/>
            <a:ext cx="4389120" cy="58521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Symbol zastępczy obrazu 4"/>
          <p:cNvPicPr>
            <a:picLocks noGrp="1" noChangeAspect="1"/>
          </p:cNvPicPr>
          <p:nvPr>
            <p:ph type="pic" idx="4294967295"/>
          </p:nvPr>
        </p:nvPicPr>
        <p:blipFill>
          <a:blip r:embed="rId7" cstate="screen">
            <a:lum/>
            <a:alphaModFix/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611560" y="3717032"/>
            <a:ext cx="3754438" cy="26844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3836366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0" advClick="0" advTm="5000">
        <p:cut/>
      </p:transition>
    </mc:Choice>
    <mc:Fallback>
      <p:transition advClick="0" advTm="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476672"/>
            <a:ext cx="8539248" cy="56734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317677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544" y="260648"/>
            <a:ext cx="8321040" cy="6400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120812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37624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89887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7372" y="620688"/>
            <a:ext cx="3456732" cy="52003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84104" y="1777186"/>
            <a:ext cx="5492363" cy="36481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386456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dirty="0" smtClean="0"/>
              <a:t>Biblioteki publiczne województwa podlaskiego </a:t>
            </a:r>
            <a:endParaRPr lang="pl-PL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pl-PL" dirty="0" smtClean="0"/>
              <a:t>Liczba bibliotek ogółem - 245 (117 głównych i 128 fili)</a:t>
            </a:r>
          </a:p>
          <a:p>
            <a:pPr marL="114300" indent="0">
              <a:buNone/>
            </a:pPr>
            <a:endParaRPr lang="pl-PL" dirty="0" smtClean="0"/>
          </a:p>
          <a:p>
            <a:r>
              <a:rPr lang="pl-PL" dirty="0" smtClean="0"/>
              <a:t>Prace remontowe w latach 2011-2013 przeprowadzono  </a:t>
            </a:r>
          </a:p>
          <a:p>
            <a:pPr marL="114300" indent="0">
              <a:buNone/>
            </a:pPr>
            <a:r>
              <a:rPr lang="pl-PL" dirty="0"/>
              <a:t> </a:t>
            </a:r>
            <a:r>
              <a:rPr lang="pl-PL" dirty="0" smtClean="0"/>
              <a:t>   w 40 bibliotekach (16 %); w niektórych trwają obecnie </a:t>
            </a:r>
          </a:p>
          <a:p>
            <a:pPr marL="114300" indent="0">
              <a:buNone/>
            </a:pPr>
            <a:endParaRPr lang="pl-PL" dirty="0"/>
          </a:p>
          <a:p>
            <a:r>
              <a:rPr lang="pl-PL" dirty="0" smtClean="0"/>
              <a:t>Zakres prac zróżnicowany (malowanie pomieszczeń, wymiana dachu, remont generalny, odnowienie elewacji, termomodernizacja, wymiana instalacji, adaptacja pomieszczeń)</a:t>
            </a:r>
          </a:p>
          <a:p>
            <a:endParaRPr lang="pl-PL" dirty="0" smtClean="0"/>
          </a:p>
          <a:p>
            <a:r>
              <a:rPr lang="pl-PL" dirty="0" smtClean="0"/>
              <a:t>Prawie połowa inwestycji związana z rozbudową biblioteki lub przeniesieniem do nowego lokalu </a:t>
            </a:r>
          </a:p>
          <a:p>
            <a:pPr marL="114300" indent="0">
              <a:buNone/>
            </a:pPr>
            <a:endParaRPr lang="pl-PL" dirty="0" smtClean="0"/>
          </a:p>
          <a:p>
            <a:pPr marL="114300" indent="0">
              <a:buNone/>
            </a:pPr>
            <a:endParaRPr lang="pl-PL" dirty="0" smtClean="0"/>
          </a:p>
          <a:p>
            <a:pPr marL="11430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2161510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14791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75583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18673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02858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11760" y="188640"/>
            <a:ext cx="4262353" cy="6400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274206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51720" y="332656"/>
            <a:ext cx="4262353" cy="6400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033977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79712" y="260648"/>
            <a:ext cx="4640580" cy="6400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745935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92080" y="0"/>
            <a:ext cx="455984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569277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92080" y="0"/>
            <a:ext cx="455984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372103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89106"/>
            <a:ext cx="9144000" cy="60797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267586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4294967295"/>
          </p:nvPr>
        </p:nvSpPr>
        <p:spPr>
          <a:xfrm>
            <a:off x="0" y="692696"/>
            <a:ext cx="9036496" cy="5433467"/>
          </a:xfrm>
        </p:spPr>
        <p:txBody>
          <a:bodyPr/>
          <a:lstStyle/>
          <a:p>
            <a:pPr marL="114300" indent="0" algn="ctr">
              <a:buNone/>
            </a:pPr>
            <a:r>
              <a:rPr lang="pl-PL" sz="4000" b="1" u="sng" dirty="0">
                <a:latin typeface="+mj-lt"/>
              </a:rPr>
              <a:t>Finansowanie</a:t>
            </a:r>
            <a:r>
              <a:rPr lang="pl-PL" sz="4000" b="1" u="sng" dirty="0"/>
              <a:t> </a:t>
            </a:r>
            <a:endParaRPr lang="pl-PL" sz="4000" b="1" u="sng" dirty="0" smtClean="0"/>
          </a:p>
          <a:p>
            <a:endParaRPr lang="pl-PL" b="1" u="sng" dirty="0"/>
          </a:p>
          <a:p>
            <a:pPr marL="114300" indent="0">
              <a:buNone/>
            </a:pPr>
            <a:endParaRPr lang="pl-PL" b="1" u="sng" dirty="0"/>
          </a:p>
          <a:p>
            <a:r>
              <a:rPr lang="pl-PL" dirty="0"/>
              <a:t>Ministerstwo Kultury i Dziedzictwa Narodowego </a:t>
            </a:r>
            <a:endParaRPr lang="pl-PL" dirty="0" smtClean="0"/>
          </a:p>
          <a:p>
            <a:pPr marL="114300" indent="0">
              <a:buNone/>
            </a:pPr>
            <a:r>
              <a:rPr lang="pl-PL" dirty="0"/>
              <a:t> </a:t>
            </a:r>
            <a:r>
              <a:rPr lang="pl-PL" dirty="0" smtClean="0"/>
              <a:t>  (8 </a:t>
            </a:r>
            <a:r>
              <a:rPr lang="pl-PL" dirty="0"/>
              <a:t>bibliotek, w tym niektóre dwukrotnie</a:t>
            </a:r>
            <a:r>
              <a:rPr lang="pl-PL" dirty="0" smtClean="0"/>
              <a:t>)</a:t>
            </a:r>
          </a:p>
          <a:p>
            <a:pPr marL="114300" indent="0">
              <a:buNone/>
            </a:pPr>
            <a:endParaRPr lang="pl-PL" dirty="0" smtClean="0"/>
          </a:p>
          <a:p>
            <a:r>
              <a:rPr lang="pl-PL" dirty="0" smtClean="0"/>
              <a:t>Samorząd </a:t>
            </a:r>
            <a:r>
              <a:rPr lang="pl-PL" dirty="0"/>
              <a:t>(większość inwestycji</a:t>
            </a:r>
            <a:r>
              <a:rPr lang="pl-PL" dirty="0" smtClean="0"/>
              <a:t>)</a:t>
            </a:r>
          </a:p>
          <a:p>
            <a:pPr marL="114300" indent="0">
              <a:buNone/>
            </a:pPr>
            <a:endParaRPr lang="pl-PL" dirty="0"/>
          </a:p>
          <a:p>
            <a:r>
              <a:rPr lang="pl-PL" dirty="0"/>
              <a:t>Środki unijne (3 biblioteki) 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4169564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Digitalizacja\Desktop\Do prezentacji Filia nr 9\DSC_0154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600" y="-387424"/>
            <a:ext cx="7193280" cy="108186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82074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71762" y="571500"/>
            <a:ext cx="3800475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1062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34061" y="-243408"/>
            <a:ext cx="5700713" cy="8572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940994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476672"/>
            <a:ext cx="8539248" cy="56734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329638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620688"/>
            <a:ext cx="8539248" cy="56734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824782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3568" y="980728"/>
            <a:ext cx="7319355" cy="48629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580482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1560" y="1124744"/>
            <a:ext cx="7319355" cy="48629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660184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Nowe możliwości działania</a:t>
            </a:r>
            <a:endParaRPr lang="pl-PL" b="1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dirty="0"/>
              <a:t>Zmiana układu </a:t>
            </a:r>
            <a:r>
              <a:rPr lang="pl-PL" dirty="0" smtClean="0"/>
              <a:t>przestrzennego</a:t>
            </a:r>
          </a:p>
          <a:p>
            <a:pPr marL="114300" indent="0">
              <a:buNone/>
            </a:pPr>
            <a:endParaRPr lang="pl-PL" dirty="0" smtClean="0"/>
          </a:p>
          <a:p>
            <a:r>
              <a:rPr lang="pl-PL" dirty="0"/>
              <a:t>Poprawa warunków </a:t>
            </a:r>
            <a:r>
              <a:rPr lang="pl-PL" dirty="0" smtClean="0"/>
              <a:t>funkcjonowania</a:t>
            </a:r>
          </a:p>
          <a:p>
            <a:pPr marL="114300" indent="0">
              <a:buNone/>
            </a:pPr>
            <a:endParaRPr lang="pl-PL" dirty="0"/>
          </a:p>
          <a:p>
            <a:r>
              <a:rPr lang="pl-PL" dirty="0" smtClean="0"/>
              <a:t>Nowe możliwości </a:t>
            </a:r>
            <a:r>
              <a:rPr lang="pl-PL" dirty="0"/>
              <a:t>(„Pokój wyobraźni” </a:t>
            </a:r>
            <a:r>
              <a:rPr lang="pl-PL" dirty="0" smtClean="0"/>
              <a:t>,wakacyjne czytelnie)</a:t>
            </a:r>
          </a:p>
          <a:p>
            <a:pPr marL="114300" indent="0">
              <a:buNone/>
            </a:pPr>
            <a:endParaRPr lang="pl-PL" dirty="0" smtClean="0"/>
          </a:p>
          <a:p>
            <a:r>
              <a:rPr lang="pl-PL" dirty="0" smtClean="0"/>
              <a:t>Estetyka wnętrz, ciekawa aranżacja</a:t>
            </a:r>
          </a:p>
          <a:p>
            <a:endParaRPr lang="pl-PL" dirty="0" smtClean="0"/>
          </a:p>
          <a:p>
            <a:endParaRPr lang="pl-PL" dirty="0" smtClean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1346986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3200" b="1" dirty="0" smtClean="0"/>
              <a:t>Udogodnienia </a:t>
            </a:r>
            <a:br>
              <a:rPr lang="pl-PL" sz="3200" b="1" dirty="0" smtClean="0"/>
            </a:br>
            <a:r>
              <a:rPr lang="pl-PL" sz="3200" b="1" dirty="0" smtClean="0"/>
              <a:t>dla niepełnosprawnych</a:t>
            </a:r>
            <a:endParaRPr lang="pl-PL" sz="3200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pl-PL" dirty="0" smtClean="0"/>
              <a:t>Podnośnik platformowy (na zewnątrz budynku)</a:t>
            </a:r>
          </a:p>
          <a:p>
            <a:pPr marL="114300" indent="0">
              <a:buNone/>
            </a:pPr>
            <a:endParaRPr lang="pl-PL" dirty="0" smtClean="0"/>
          </a:p>
          <a:p>
            <a:r>
              <a:rPr lang="pl-PL" dirty="0" smtClean="0"/>
              <a:t>Lupa stała, lupa przenośna (powiększalniki tekstu)              </a:t>
            </a:r>
          </a:p>
          <a:p>
            <a:pPr marL="114300" indent="0">
              <a:buNone/>
            </a:pPr>
            <a:endParaRPr lang="pl-PL" dirty="0" smtClean="0"/>
          </a:p>
          <a:p>
            <a:r>
              <a:rPr lang="pl-PL" dirty="0" err="1" smtClean="0"/>
              <a:t>Autolektor</a:t>
            </a:r>
            <a:r>
              <a:rPr lang="pl-PL" dirty="0" smtClean="0"/>
              <a:t>  „Sara” (zintegrowany system lektorski)</a:t>
            </a:r>
          </a:p>
          <a:p>
            <a:pPr marL="114300" indent="0">
              <a:buNone/>
            </a:pPr>
            <a:endParaRPr lang="pl-PL" dirty="0" smtClean="0"/>
          </a:p>
          <a:p>
            <a:r>
              <a:rPr lang="pl-PL" dirty="0" smtClean="0"/>
              <a:t>Oprogramowanie udźwiękawiające „</a:t>
            </a:r>
            <a:r>
              <a:rPr lang="pl-PL" dirty="0" err="1" smtClean="0"/>
              <a:t>Supernova</a:t>
            </a:r>
            <a:r>
              <a:rPr lang="pl-PL" dirty="0" smtClean="0"/>
              <a:t>”(czyta tekst z ekranu, język polski, język angielski, język niemiecki)</a:t>
            </a:r>
          </a:p>
          <a:p>
            <a:pPr marL="114300" indent="0">
              <a:buNone/>
            </a:pPr>
            <a:endParaRPr lang="pl-PL" dirty="0" smtClean="0"/>
          </a:p>
          <a:p>
            <a:r>
              <a:rPr lang="pl-PL" dirty="0" smtClean="0"/>
              <a:t>Pętla indukcyjna (ułatwia odbiór dźwięku niedosłyszącym z aparatami słuchowymi)</a:t>
            </a:r>
          </a:p>
          <a:p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2564295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Nowe technologie</a:t>
            </a:r>
            <a:endParaRPr lang="pl-PL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smtClean="0"/>
              <a:t>Sprzęt komputerowy</a:t>
            </a:r>
          </a:p>
          <a:p>
            <a:pPr marL="114300" indent="0">
              <a:buNone/>
            </a:pPr>
            <a:endParaRPr lang="pl-PL" dirty="0" smtClean="0"/>
          </a:p>
          <a:p>
            <a:r>
              <a:rPr lang="pl-PL" dirty="0" err="1" smtClean="0"/>
              <a:t>Infokiosk</a:t>
            </a:r>
            <a:endParaRPr lang="pl-PL" dirty="0" smtClean="0"/>
          </a:p>
          <a:p>
            <a:pPr marL="114300" indent="0">
              <a:buNone/>
            </a:pPr>
            <a:endParaRPr lang="pl-PL" dirty="0" smtClean="0"/>
          </a:p>
          <a:p>
            <a:r>
              <a:rPr lang="pl-PL" dirty="0" smtClean="0"/>
              <a:t>Zestaw do prezentacji</a:t>
            </a:r>
          </a:p>
          <a:p>
            <a:pPr marL="114300" indent="0">
              <a:buNone/>
            </a:pPr>
            <a:endParaRPr lang="pl-PL" dirty="0" smtClean="0"/>
          </a:p>
          <a:p>
            <a:r>
              <a:rPr lang="pl-PL" dirty="0" smtClean="0"/>
              <a:t>Aparat cyfrowy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629628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Książnica Podlaska Filia nr 9</a:t>
            </a:r>
            <a:endParaRPr lang="pl-PL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50937" y="1700808"/>
            <a:ext cx="6840537" cy="4962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90068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dirty="0"/>
              <a:t>Książnica Podlaska Filia nr </a:t>
            </a:r>
            <a:r>
              <a:rPr lang="pl-PL" b="1" dirty="0" smtClean="0"/>
              <a:t>9 dzisiaj…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l-PL" dirty="0" smtClean="0"/>
              <a:t>Spotkania autorskie</a:t>
            </a:r>
          </a:p>
          <a:p>
            <a:pPr marL="114300" indent="0">
              <a:buNone/>
            </a:pPr>
            <a:endParaRPr lang="pl-PL" dirty="0" smtClean="0"/>
          </a:p>
          <a:p>
            <a:r>
              <a:rPr lang="pl-PL" dirty="0" smtClean="0"/>
              <a:t>Młodzieżowy Dyskusyjny Klub Książki</a:t>
            </a:r>
          </a:p>
          <a:p>
            <a:pPr marL="114300" indent="0">
              <a:buNone/>
            </a:pPr>
            <a:endParaRPr lang="pl-PL" dirty="0" smtClean="0"/>
          </a:p>
          <a:p>
            <a:r>
              <a:rPr lang="pl-PL" dirty="0" smtClean="0"/>
              <a:t>Warsztaty fotograficzne, Warsztaty literackie</a:t>
            </a:r>
          </a:p>
          <a:p>
            <a:pPr marL="114300" indent="0">
              <a:buNone/>
            </a:pPr>
            <a:endParaRPr lang="pl-PL" dirty="0" smtClean="0"/>
          </a:p>
          <a:p>
            <a:r>
              <a:rPr lang="pl-PL" dirty="0" smtClean="0"/>
              <a:t>Zajęcia dla najmłodszych w „Pokoju wyobraźni” (Opowiadanie bajek, </a:t>
            </a:r>
            <a:r>
              <a:rPr lang="pl-PL" dirty="0" err="1" smtClean="0"/>
              <a:t>Poczytajki</a:t>
            </a:r>
            <a:r>
              <a:rPr lang="pl-PL" dirty="0" smtClean="0"/>
              <a:t>, English for Kids, Zajęcia plastyczne)</a:t>
            </a:r>
          </a:p>
          <a:p>
            <a:pPr marL="114300" indent="0">
              <a:buNone/>
            </a:pPr>
            <a:endParaRPr lang="pl-PL" dirty="0" smtClean="0"/>
          </a:p>
          <a:p>
            <a:r>
              <a:rPr lang="pl-PL" dirty="0" smtClean="0"/>
              <a:t>Konsultacje komputerowe dla seniorów</a:t>
            </a:r>
          </a:p>
          <a:p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1907165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dirty="0"/>
              <a:t>Książnica Podlaska Filia nr 9 dzisiaj…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smtClean="0"/>
              <a:t>Współpraca ze Specjalnym Ośrodkiem Szkolno-Wychowawczym</a:t>
            </a:r>
          </a:p>
          <a:p>
            <a:pPr marL="114300" indent="0">
              <a:buNone/>
            </a:pPr>
            <a:endParaRPr lang="pl-PL" dirty="0" smtClean="0"/>
          </a:p>
          <a:p>
            <a:r>
              <a:rPr lang="pl-PL" dirty="0" smtClean="0"/>
              <a:t>Współpraca z organizacjami pozarządowymi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3431078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8577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/>
          <p:cNvSpPr>
            <a:spLocks noGrp="1"/>
          </p:cNvSpPr>
          <p:nvPr>
            <p:ph type="title" idx="4294967295"/>
          </p:nvPr>
        </p:nvSpPr>
        <p:spPr>
          <a:xfrm>
            <a:off x="0" y="1989138"/>
            <a:ext cx="8892480" cy="3671887"/>
          </a:xfrm>
        </p:spPr>
        <p:txBody>
          <a:bodyPr>
            <a:normAutofit fontScale="90000"/>
          </a:bodyPr>
          <a:lstStyle/>
          <a:p>
            <a:r>
              <a:rPr lang="pl-PL" b="1" dirty="0"/>
              <a:t>Remont i adaptacja pomieszczeń </a:t>
            </a:r>
            <a:r>
              <a:rPr lang="pl-PL" b="1" dirty="0" smtClean="0"/>
              <a:t/>
            </a:r>
            <a:br>
              <a:rPr lang="pl-PL" b="1" dirty="0" smtClean="0"/>
            </a:br>
            <a:r>
              <a:rPr lang="pl-PL" b="1" dirty="0" smtClean="0"/>
              <a:t>pozyskanych przez </a:t>
            </a:r>
            <a:br>
              <a:rPr lang="pl-PL" b="1" dirty="0" smtClean="0"/>
            </a:br>
            <a:r>
              <a:rPr lang="pl-PL" b="1" dirty="0" smtClean="0"/>
              <a:t>Bibliotekę </a:t>
            </a:r>
            <a:r>
              <a:rPr lang="pl-PL" b="1" dirty="0"/>
              <a:t>Publiczną </a:t>
            </a:r>
            <a:r>
              <a:rPr lang="pl-PL" b="1" dirty="0" smtClean="0"/>
              <a:t/>
            </a:r>
            <a:br>
              <a:rPr lang="pl-PL" b="1" dirty="0" smtClean="0"/>
            </a:br>
            <a:r>
              <a:rPr lang="pl-PL" b="1" dirty="0" smtClean="0"/>
              <a:t>Gminy </a:t>
            </a:r>
            <a:r>
              <a:rPr lang="pl-PL" b="1" dirty="0"/>
              <a:t>Piątnica</a:t>
            </a:r>
            <a:br>
              <a:rPr lang="pl-PL" b="1" dirty="0"/>
            </a:b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1204326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GMINA PIĄTNICA</a:t>
            </a:r>
            <a:endParaRPr lang="pl-PL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Gmina </a:t>
            </a:r>
            <a:r>
              <a:rPr lang="pl-PL" dirty="0"/>
              <a:t>wiejska Piątnica to jedna z dziewięciu gmin powiatu </a:t>
            </a:r>
            <a:r>
              <a:rPr lang="pl-PL" dirty="0" smtClean="0"/>
              <a:t>łomżyńskiego</a:t>
            </a:r>
          </a:p>
          <a:p>
            <a:r>
              <a:rPr lang="pl-PL" dirty="0" smtClean="0"/>
              <a:t>Siedzibą </a:t>
            </a:r>
            <a:r>
              <a:rPr lang="pl-PL" dirty="0"/>
              <a:t>gminy jest wieś Piątnica położona na północ od Łomży, nad rzeką </a:t>
            </a:r>
            <a:r>
              <a:rPr lang="pl-PL" dirty="0" smtClean="0"/>
              <a:t>Narew</a:t>
            </a:r>
            <a:endParaRPr lang="pl-PL" dirty="0"/>
          </a:p>
          <a:p>
            <a:r>
              <a:rPr lang="pl-PL" dirty="0"/>
              <a:t>Gmina Piątnica liczy 44 sołectwa i 10 625 </a:t>
            </a:r>
            <a:r>
              <a:rPr lang="pl-PL" dirty="0" smtClean="0"/>
              <a:t>mieszkańców</a:t>
            </a:r>
            <a:endParaRPr lang="pl-PL" dirty="0"/>
          </a:p>
          <a:p>
            <a:r>
              <a:rPr lang="pl-PL" dirty="0"/>
              <a:t>Największe miejscowości: Piątnica - 2 213 mieszkańców, Drozdowo - 690 mieszkańców, Jeziorko - 591 mieszkańców, Czarnocin - 543 mieszkańców, </a:t>
            </a:r>
            <a:r>
              <a:rPr lang="pl-PL" dirty="0" smtClean="0"/>
              <a:t>Dobrzyjałowo - 461 </a:t>
            </a:r>
            <a:r>
              <a:rPr lang="pl-PL" dirty="0"/>
              <a:t>mieszkańców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28981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Gmina </a:t>
            </a:r>
            <a:r>
              <a:rPr lang="pl-PL" b="1" dirty="0" err="1" smtClean="0"/>
              <a:t>piątnica</a:t>
            </a:r>
            <a:endParaRPr lang="pl-PL" b="1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78964" y="1752600"/>
            <a:ext cx="6586071" cy="4373563"/>
          </a:xfrm>
        </p:spPr>
      </p:pic>
    </p:spTree>
    <p:extLst>
      <p:ext uri="{BB962C8B-B14F-4D97-AF65-F5344CB8AC3E}">
        <p14:creationId xmlns:p14="http://schemas.microsoft.com/office/powerpoint/2010/main" xmlns="" val="3493423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Gmina </a:t>
            </a:r>
            <a:r>
              <a:rPr lang="pl-PL" b="1" dirty="0" err="1"/>
              <a:t>piątnica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90546" y="1752600"/>
            <a:ext cx="6562908" cy="4373563"/>
          </a:xfrm>
        </p:spPr>
      </p:pic>
    </p:spTree>
    <p:extLst>
      <p:ext uri="{BB962C8B-B14F-4D97-AF65-F5344CB8AC3E}">
        <p14:creationId xmlns:p14="http://schemas.microsoft.com/office/powerpoint/2010/main" xmlns="" val="3195949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dirty="0" smtClean="0"/>
              <a:t>Biblioteka Publiczna</a:t>
            </a:r>
            <a:br>
              <a:rPr lang="pl-PL" b="1" dirty="0" smtClean="0"/>
            </a:br>
            <a:r>
              <a:rPr lang="pl-PL" b="1" dirty="0" smtClean="0"/>
              <a:t> Gminy Piątnica</a:t>
            </a:r>
            <a:endParaRPr lang="pl-PL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pl-PL" dirty="0" smtClean="0"/>
              <a:t>Księgozbiór ogółem 33276 wol., w </a:t>
            </a:r>
            <a:r>
              <a:rPr lang="pl-PL" dirty="0"/>
              <a:t>tym księgozbiór biblioteki gminnej </a:t>
            </a:r>
            <a:r>
              <a:rPr lang="pl-PL" dirty="0" smtClean="0"/>
              <a:t>17687 </a:t>
            </a:r>
            <a:r>
              <a:rPr lang="pl-PL" dirty="0"/>
              <a:t>wol.</a:t>
            </a:r>
          </a:p>
          <a:p>
            <a:r>
              <a:rPr lang="pl-PL" dirty="0" smtClean="0"/>
              <a:t>Liczba </a:t>
            </a:r>
            <a:r>
              <a:rPr lang="pl-PL" dirty="0"/>
              <a:t>zarejestrowanych użytkowników </a:t>
            </a:r>
            <a:r>
              <a:rPr lang="pl-PL" dirty="0" smtClean="0"/>
              <a:t>ogółem 1324</a:t>
            </a:r>
            <a:r>
              <a:rPr lang="pl-PL" dirty="0"/>
              <a:t>, </a:t>
            </a:r>
            <a:r>
              <a:rPr lang="pl-PL" dirty="0" smtClean="0"/>
              <a:t>   w </a:t>
            </a:r>
            <a:r>
              <a:rPr lang="pl-PL" dirty="0"/>
              <a:t>tym w bibliotece gminnej </a:t>
            </a:r>
            <a:r>
              <a:rPr lang="pl-PL" dirty="0" smtClean="0"/>
              <a:t>898</a:t>
            </a:r>
            <a:endParaRPr lang="pl-PL" dirty="0"/>
          </a:p>
          <a:p>
            <a:r>
              <a:rPr lang="pl-PL" dirty="0"/>
              <a:t>Liczba czytelników </a:t>
            </a:r>
            <a:r>
              <a:rPr lang="pl-PL" dirty="0" smtClean="0"/>
              <a:t>ogółem 1077</a:t>
            </a:r>
            <a:r>
              <a:rPr lang="pl-PL" dirty="0"/>
              <a:t>, w tym w bibliotece </a:t>
            </a:r>
            <a:r>
              <a:rPr lang="pl-PL" dirty="0" smtClean="0"/>
              <a:t>gminnej 683</a:t>
            </a:r>
            <a:endParaRPr lang="pl-PL" dirty="0"/>
          </a:p>
          <a:p>
            <a:r>
              <a:rPr lang="pl-PL" dirty="0"/>
              <a:t>Liczba </a:t>
            </a:r>
            <a:r>
              <a:rPr lang="pl-PL" dirty="0" smtClean="0"/>
              <a:t>odwiedzin ogółem 15646</a:t>
            </a:r>
            <a:r>
              <a:rPr lang="pl-PL" dirty="0"/>
              <a:t>, w tym </a:t>
            </a:r>
            <a:r>
              <a:rPr lang="pl-PL" dirty="0" smtClean="0"/>
              <a:t>w </a:t>
            </a:r>
            <a:r>
              <a:rPr lang="pl-PL" dirty="0"/>
              <a:t>bibliotece gminnej </a:t>
            </a:r>
            <a:r>
              <a:rPr lang="pl-PL" dirty="0" smtClean="0"/>
              <a:t>7727</a:t>
            </a:r>
            <a:endParaRPr lang="pl-PL" dirty="0"/>
          </a:p>
          <a:p>
            <a:r>
              <a:rPr lang="pl-PL" dirty="0"/>
              <a:t>Liczba odwiedzin użytkowników </a:t>
            </a:r>
            <a:r>
              <a:rPr lang="pl-PL" dirty="0" smtClean="0"/>
              <a:t> Internetu ogółem 2158</a:t>
            </a:r>
            <a:r>
              <a:rPr lang="pl-PL" dirty="0"/>
              <a:t>, w tym w bibliotece gminnej </a:t>
            </a:r>
            <a:r>
              <a:rPr lang="pl-PL" dirty="0" smtClean="0"/>
              <a:t>1365</a:t>
            </a:r>
            <a:endParaRPr lang="pl-PL" dirty="0"/>
          </a:p>
          <a:p>
            <a:r>
              <a:rPr lang="pl-PL" dirty="0"/>
              <a:t>Liczba </a:t>
            </a:r>
            <a:r>
              <a:rPr lang="pl-PL" dirty="0" err="1"/>
              <a:t>wypożyczeń</a:t>
            </a:r>
            <a:r>
              <a:rPr lang="pl-PL" dirty="0"/>
              <a:t> </a:t>
            </a:r>
            <a:r>
              <a:rPr lang="pl-PL" dirty="0" smtClean="0"/>
              <a:t>ogółem 28349</a:t>
            </a:r>
            <a:r>
              <a:rPr lang="pl-PL" dirty="0"/>
              <a:t>, w tym w bibliotece </a:t>
            </a:r>
            <a:r>
              <a:rPr lang="pl-PL" dirty="0" smtClean="0"/>
              <a:t>gminnej 14126</a:t>
            </a:r>
            <a:r>
              <a:rPr lang="pl-PL" dirty="0"/>
              <a:t>.</a:t>
            </a:r>
          </a:p>
          <a:p>
            <a:r>
              <a:rPr lang="pl-PL" dirty="0"/>
              <a:t>Liczba udzielonych informacji </a:t>
            </a:r>
            <a:r>
              <a:rPr lang="pl-PL" dirty="0" smtClean="0"/>
              <a:t>ogółem 1059</a:t>
            </a:r>
            <a:r>
              <a:rPr lang="pl-PL" dirty="0"/>
              <a:t>, w tym </a:t>
            </a:r>
            <a:r>
              <a:rPr lang="pl-PL" dirty="0" smtClean="0"/>
              <a:t>        w </a:t>
            </a:r>
            <a:r>
              <a:rPr lang="pl-PL" dirty="0"/>
              <a:t>bibliotece gminnej </a:t>
            </a:r>
            <a:r>
              <a:rPr lang="pl-PL" dirty="0" smtClean="0"/>
              <a:t>453</a:t>
            </a:r>
          </a:p>
          <a:p>
            <a:endParaRPr lang="pl-PL" b="1" dirty="0"/>
          </a:p>
          <a:p>
            <a:endParaRPr lang="pl-PL" dirty="0"/>
          </a:p>
          <a:p>
            <a:endParaRPr lang="pl-PL" b="1" dirty="0" smtClean="0"/>
          </a:p>
          <a:p>
            <a:endParaRPr lang="pl-PL" b="1" dirty="0" smtClean="0"/>
          </a:p>
          <a:p>
            <a:endParaRPr lang="pl-PL" b="1" dirty="0"/>
          </a:p>
          <a:p>
            <a:endParaRPr lang="pl-PL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205740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dirty="0"/>
              <a:t>Biblioteka Publiczna</a:t>
            </a:r>
            <a:br>
              <a:rPr lang="pl-PL" b="1" dirty="0"/>
            </a:br>
            <a:r>
              <a:rPr lang="pl-PL" b="1" dirty="0"/>
              <a:t> Gminy Piątnica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dirty="0"/>
              <a:t>Budynek gminny, w którym </a:t>
            </a:r>
            <a:r>
              <a:rPr lang="pl-PL" dirty="0" smtClean="0"/>
              <a:t>siedzibę ma biblioteka, </a:t>
            </a:r>
            <a:r>
              <a:rPr lang="pl-PL" dirty="0"/>
              <a:t>zlokalizowany jest w centrum Piątnicy </a:t>
            </a:r>
            <a:r>
              <a:rPr lang="pl-PL" dirty="0" smtClean="0"/>
              <a:t>(mieszczą się w nim również Gminny Ośrodek Kultury i Ochotnicza Straż Pożarna) </a:t>
            </a:r>
            <a:endParaRPr lang="pl-PL" dirty="0"/>
          </a:p>
          <a:p>
            <a:r>
              <a:rPr lang="pl-PL" dirty="0" smtClean="0"/>
              <a:t>Na piętrze budynku do </a:t>
            </a:r>
            <a:r>
              <a:rPr lang="pl-PL" dirty="0"/>
              <a:t>2011 r. znajdowały się dwa lokale, jeden zajmował posterunek policji, drugi – </a:t>
            </a:r>
            <a:r>
              <a:rPr lang="pl-PL" dirty="0" smtClean="0"/>
              <a:t>biblioteka</a:t>
            </a:r>
            <a:endParaRPr lang="pl-PL" dirty="0"/>
          </a:p>
          <a:p>
            <a:r>
              <a:rPr lang="pl-PL" dirty="0" smtClean="0"/>
              <a:t>Lokal </a:t>
            </a:r>
            <a:r>
              <a:rPr lang="pl-PL" dirty="0"/>
              <a:t>biblioteki o powierzchni 56 m², składał się z trzech pomieszczeń i bardziej przypominał magazyn książek niż placówkę </a:t>
            </a:r>
            <a:r>
              <a:rPr lang="pl-PL" dirty="0" smtClean="0"/>
              <a:t>kultury</a:t>
            </a:r>
            <a:endParaRPr lang="pl-PL" dirty="0"/>
          </a:p>
          <a:p>
            <a:pPr marL="11430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305130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2000" b="1" dirty="0" smtClean="0"/>
              <a:t>Remont </a:t>
            </a:r>
            <a:r>
              <a:rPr lang="pl-PL" sz="2000" b="1" dirty="0"/>
              <a:t>i adaptacja pomieszczeń pozyskanych przez Bibliotekę Publiczną Gminy </a:t>
            </a:r>
            <a:r>
              <a:rPr lang="pl-PL" sz="2000" b="1" dirty="0" smtClean="0"/>
              <a:t>Piątnica</a:t>
            </a:r>
            <a:r>
              <a:rPr lang="pl-PL" sz="2000" b="1" dirty="0"/>
              <a:t/>
            </a:r>
            <a:br>
              <a:rPr lang="pl-PL" sz="2000" b="1" dirty="0"/>
            </a:br>
            <a:endParaRPr lang="pl-PL" sz="20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pl-PL" dirty="0"/>
              <a:t>Prace remontowe trwały od 3 lutego do 12 kwietnia 2011 r. </a:t>
            </a:r>
            <a:endParaRPr lang="pl-PL" dirty="0" smtClean="0"/>
          </a:p>
          <a:p>
            <a:r>
              <a:rPr lang="pl-PL" dirty="0" smtClean="0"/>
              <a:t>Wykonane prace: wyburzenie niektórych ścian</a:t>
            </a:r>
            <a:r>
              <a:rPr lang="pl-PL" dirty="0"/>
              <a:t>, założenie szyn wzmacniających </a:t>
            </a:r>
            <a:r>
              <a:rPr lang="pl-PL" dirty="0" smtClean="0"/>
              <a:t>strop, </a:t>
            </a:r>
            <a:r>
              <a:rPr lang="pl-PL" dirty="0"/>
              <a:t>zamurowanie zbędnych otworów okiennych i drzwiowych, </a:t>
            </a:r>
            <a:r>
              <a:rPr lang="pl-PL" dirty="0" smtClean="0"/>
              <a:t>wymiana </a:t>
            </a:r>
            <a:r>
              <a:rPr lang="pl-PL" dirty="0"/>
              <a:t>okien i drzwi, </a:t>
            </a:r>
            <a:r>
              <a:rPr lang="pl-PL" dirty="0" smtClean="0"/>
              <a:t>wymiana </a:t>
            </a:r>
            <a:r>
              <a:rPr lang="pl-PL" dirty="0"/>
              <a:t>instalacji elektrycznej, </a:t>
            </a:r>
            <a:r>
              <a:rPr lang="pl-PL" dirty="0" smtClean="0"/>
              <a:t>malowanie ścian, instalacja </a:t>
            </a:r>
            <a:r>
              <a:rPr lang="pl-PL" dirty="0"/>
              <a:t>i </a:t>
            </a:r>
            <a:r>
              <a:rPr lang="pl-PL" dirty="0" smtClean="0"/>
              <a:t>konfiguracja </a:t>
            </a:r>
            <a:r>
              <a:rPr lang="pl-PL" dirty="0"/>
              <a:t>sieci komputerowej, poprowadzenie instalacji wodno-kanalizacyjnej, </a:t>
            </a:r>
            <a:r>
              <a:rPr lang="pl-PL" dirty="0" smtClean="0"/>
              <a:t>instalacja ogrzewacza wody, </a:t>
            </a:r>
            <a:r>
              <a:rPr lang="pl-PL" dirty="0"/>
              <a:t>pompy przepływowej, </a:t>
            </a:r>
            <a:r>
              <a:rPr lang="pl-PL" dirty="0" smtClean="0"/>
              <a:t>zlewozmywaka, położenie </a:t>
            </a:r>
            <a:r>
              <a:rPr lang="pl-PL" dirty="0"/>
              <a:t>na posadzce płyt USB </a:t>
            </a:r>
            <a:r>
              <a:rPr lang="pl-PL" dirty="0" smtClean="0"/>
              <a:t>             i </a:t>
            </a:r>
            <a:r>
              <a:rPr lang="pl-PL" dirty="0" err="1" smtClean="0"/>
              <a:t>tarketu</a:t>
            </a:r>
            <a:r>
              <a:rPr lang="pl-PL" dirty="0" smtClean="0"/>
              <a:t> </a:t>
            </a:r>
            <a:endParaRPr lang="pl-PL" dirty="0"/>
          </a:p>
          <a:p>
            <a:r>
              <a:rPr lang="pl-PL" dirty="0" smtClean="0"/>
              <a:t>Koszt zadania wyniósł 69000  zł</a:t>
            </a:r>
            <a:endParaRPr lang="pl-PL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1834940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KSIĄŻNICA Podlaska Filia nr 9</a:t>
            </a:r>
            <a:endParaRPr lang="pl-PL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Budynek powstały w roku 1991</a:t>
            </a:r>
          </a:p>
          <a:p>
            <a:pPr marL="114300" indent="0">
              <a:buNone/>
            </a:pPr>
            <a:r>
              <a:rPr lang="pl-PL" dirty="0"/>
              <a:t> </a:t>
            </a:r>
            <a:r>
              <a:rPr lang="pl-PL" dirty="0" smtClean="0"/>
              <a:t>  (dzielnica Dziesięciny)</a:t>
            </a:r>
          </a:p>
          <a:p>
            <a:pPr marL="114300" indent="0">
              <a:buNone/>
            </a:pPr>
            <a:endParaRPr lang="pl-PL" dirty="0" smtClean="0"/>
          </a:p>
          <a:p>
            <a:r>
              <a:rPr lang="pl-PL" dirty="0"/>
              <a:t>Powierzchnia 581 m</a:t>
            </a:r>
            <a:r>
              <a:rPr lang="pl-PL" baseline="30000" dirty="0"/>
              <a:t>2</a:t>
            </a:r>
          </a:p>
          <a:p>
            <a:pPr marL="114300" indent="0">
              <a:buNone/>
            </a:pPr>
            <a:endParaRPr lang="pl-PL" dirty="0" smtClean="0"/>
          </a:p>
          <a:p>
            <a:r>
              <a:rPr lang="pl-PL" dirty="0" smtClean="0"/>
              <a:t>Nie realizowano prac remontowych</a:t>
            </a:r>
          </a:p>
          <a:p>
            <a:pPr marL="114300" indent="0">
              <a:buNone/>
            </a:pPr>
            <a:endParaRPr lang="pl-PL" dirty="0" smtClean="0"/>
          </a:p>
          <a:p>
            <a:r>
              <a:rPr lang="pl-PL" dirty="0" smtClean="0"/>
              <a:t>Budynek niedostosowany do potrzeb osób niepełnosprawnych</a:t>
            </a:r>
          </a:p>
          <a:p>
            <a:pPr marL="114300" indent="0">
              <a:buNone/>
            </a:pPr>
            <a:endParaRPr lang="pl-PL" dirty="0" smtClean="0"/>
          </a:p>
          <a:p>
            <a:pPr marL="114300" indent="0">
              <a:buNone/>
            </a:pPr>
            <a:endParaRPr lang="pl-PL" baseline="30000" dirty="0" smtClean="0"/>
          </a:p>
        </p:txBody>
      </p:sp>
    </p:spTree>
    <p:extLst>
      <p:ext uri="{BB962C8B-B14F-4D97-AF65-F5344CB8AC3E}">
        <p14:creationId xmlns:p14="http://schemas.microsoft.com/office/powerpoint/2010/main" xmlns="" val="2164895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dirty="0"/>
              <a:t>Biblioteka Publiczna</a:t>
            </a:r>
            <a:br>
              <a:rPr lang="pl-PL" b="1" dirty="0"/>
            </a:br>
            <a:r>
              <a:rPr lang="pl-PL" b="1" dirty="0"/>
              <a:t> Gminy </a:t>
            </a:r>
            <a:r>
              <a:rPr lang="pl-PL" b="1" dirty="0" smtClean="0"/>
              <a:t>Piątnica dzisiaj…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Obecny lokal </a:t>
            </a:r>
            <a:r>
              <a:rPr lang="pl-PL" dirty="0"/>
              <a:t>biblioteki gminnej ma powierzchnię 109 m² </a:t>
            </a:r>
            <a:r>
              <a:rPr lang="pl-PL" dirty="0" smtClean="0"/>
              <a:t>(poprzednio 56 m²)</a:t>
            </a:r>
            <a:endParaRPr lang="pl-PL" dirty="0"/>
          </a:p>
          <a:p>
            <a:r>
              <a:rPr lang="pl-PL" dirty="0"/>
              <a:t>Wnętrze jest przestronne i </a:t>
            </a:r>
            <a:r>
              <a:rPr lang="pl-PL" dirty="0" smtClean="0"/>
              <a:t>estetyczne</a:t>
            </a:r>
            <a:endParaRPr lang="pl-PL" dirty="0"/>
          </a:p>
          <a:p>
            <a:r>
              <a:rPr lang="pl-PL" dirty="0" smtClean="0"/>
              <a:t>Organizacja przestrzeni:  hol, sala główna (lada        i stanowisko komputerowe bibliotekarza</a:t>
            </a:r>
            <a:r>
              <a:rPr lang="pl-PL" dirty="0"/>
              <a:t>, </a:t>
            </a:r>
            <a:r>
              <a:rPr lang="pl-PL" dirty="0" smtClean="0"/>
              <a:t>regały         z książkami z literatury pięknej, kącik literatury dziecięcej), mniejsza sala (księgozbiór podręczny,  literatura popularnonaukowa, 3 stanowiska komputerowe do dyspozycji czytelników), pokój </a:t>
            </a:r>
            <a:r>
              <a:rPr lang="pl-PL" dirty="0"/>
              <a:t>socjalno-biurowy z aneksem </a:t>
            </a:r>
            <a:r>
              <a:rPr lang="pl-PL" dirty="0" smtClean="0"/>
              <a:t>kuchennym</a:t>
            </a:r>
            <a:endParaRPr lang="pl-PL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2458266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dirty="0"/>
              <a:t>Biblioteka Publiczna</a:t>
            </a:r>
            <a:br>
              <a:rPr lang="pl-PL" b="1" dirty="0"/>
            </a:br>
            <a:r>
              <a:rPr lang="pl-PL" b="1" dirty="0"/>
              <a:t> Gminy Piątnica dzisiaj…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Nowe wyposażenie (szafy </a:t>
            </a:r>
            <a:r>
              <a:rPr lang="pl-PL" dirty="0"/>
              <a:t>biurowe, </a:t>
            </a:r>
            <a:r>
              <a:rPr lang="pl-PL" dirty="0" smtClean="0"/>
              <a:t>biurka, kilka regałów, kolorowy zabawny regał „Żaba”, okrągły stoli z krzesełkami, </a:t>
            </a:r>
            <a:r>
              <a:rPr lang="pl-PL" dirty="0" err="1" smtClean="0"/>
              <a:t>pufki</a:t>
            </a:r>
            <a:r>
              <a:rPr lang="pl-PL" dirty="0" smtClean="0"/>
              <a:t> dla najmłodszych)</a:t>
            </a:r>
          </a:p>
          <a:p>
            <a:pPr marL="114300" indent="0">
              <a:buNone/>
            </a:pPr>
            <a:endParaRPr lang="pl-PL" dirty="0"/>
          </a:p>
          <a:p>
            <a:r>
              <a:rPr lang="pl-PL" dirty="0" smtClean="0"/>
              <a:t>Sprzęt </a:t>
            </a:r>
            <a:r>
              <a:rPr lang="pl-PL" dirty="0"/>
              <a:t>komputerowy </a:t>
            </a:r>
            <a:r>
              <a:rPr lang="pl-PL" dirty="0" smtClean="0"/>
              <a:t>- 6 </a:t>
            </a:r>
            <a:r>
              <a:rPr lang="pl-PL" dirty="0"/>
              <a:t>komputerów, w tym laptop, 2 urządzenia wielofunkcyjne, drukarki i czytniki kodów kreskowych, cyfrowy aparat </a:t>
            </a:r>
            <a:r>
              <a:rPr lang="pl-PL" dirty="0" smtClean="0"/>
              <a:t>fotograficzny (dzięki </a:t>
            </a:r>
            <a:r>
              <a:rPr lang="pl-PL" dirty="0"/>
              <a:t>udziałowi w II edycji PRB i zakupom finansowanym z własnego budżetu </a:t>
            </a:r>
            <a:r>
              <a:rPr lang="pl-PL" dirty="0" smtClean="0"/>
              <a:t>biblioteki)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648859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24544" y="620688"/>
            <a:ext cx="9753600" cy="5486400"/>
          </a:xfrm>
        </p:spPr>
      </p:pic>
    </p:spTree>
    <p:extLst>
      <p:ext uri="{BB962C8B-B14F-4D97-AF65-F5344CB8AC3E}">
        <p14:creationId xmlns:p14="http://schemas.microsoft.com/office/powerpoint/2010/main" xmlns="" val="3824100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264442"/>
            <a:ext cx="8740833" cy="65587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899895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299257"/>
            <a:ext cx="8740833" cy="65587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984946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4" y="311655"/>
            <a:ext cx="8740833" cy="65587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694149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188640"/>
            <a:ext cx="8740833" cy="65587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433812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188640"/>
            <a:ext cx="8534400" cy="6400800"/>
          </a:xfrm>
        </p:spPr>
      </p:pic>
    </p:spTree>
    <p:extLst>
      <p:ext uri="{BB962C8B-B14F-4D97-AF65-F5344CB8AC3E}">
        <p14:creationId xmlns:p14="http://schemas.microsoft.com/office/powerpoint/2010/main" xmlns="" val="1942526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116632"/>
            <a:ext cx="8534400" cy="6400800"/>
          </a:xfrm>
        </p:spPr>
      </p:pic>
    </p:spTree>
    <p:extLst>
      <p:ext uri="{BB962C8B-B14F-4D97-AF65-F5344CB8AC3E}">
        <p14:creationId xmlns:p14="http://schemas.microsoft.com/office/powerpoint/2010/main" xmlns="" val="3350296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188640"/>
            <a:ext cx="8534400" cy="6400800"/>
          </a:xfrm>
        </p:spPr>
      </p:pic>
    </p:spTree>
    <p:extLst>
      <p:ext uri="{BB962C8B-B14F-4D97-AF65-F5344CB8AC3E}">
        <p14:creationId xmlns:p14="http://schemas.microsoft.com/office/powerpoint/2010/main" xmlns="" val="285325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KSIĄŻNICA Podlaska Filia nr 9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Księgozbiór </a:t>
            </a:r>
            <a:r>
              <a:rPr lang="pl-PL" dirty="0"/>
              <a:t>wg stanu na 31.12.2013 r. ok. </a:t>
            </a:r>
            <a:r>
              <a:rPr lang="pl-PL" dirty="0" smtClean="0"/>
              <a:t>70 </a:t>
            </a:r>
            <a:r>
              <a:rPr lang="pl-PL" dirty="0"/>
              <a:t>000 wol</a:t>
            </a:r>
            <a:r>
              <a:rPr lang="pl-PL" dirty="0" smtClean="0"/>
              <a:t>.</a:t>
            </a:r>
          </a:p>
          <a:p>
            <a:pPr marL="114300" indent="0">
              <a:buNone/>
            </a:pPr>
            <a:endParaRPr lang="pl-PL" dirty="0"/>
          </a:p>
          <a:p>
            <a:r>
              <a:rPr lang="pl-PL" dirty="0" smtClean="0"/>
              <a:t>Liczba czytelników ok. 3000 </a:t>
            </a:r>
          </a:p>
          <a:p>
            <a:pPr marL="114300" indent="0">
              <a:buNone/>
            </a:pPr>
            <a:endParaRPr lang="pl-PL" dirty="0" smtClean="0"/>
          </a:p>
          <a:p>
            <a:r>
              <a:rPr lang="pl-PL" dirty="0" smtClean="0"/>
              <a:t>Liczba </a:t>
            </a:r>
            <a:r>
              <a:rPr lang="pl-PL" dirty="0" err="1" smtClean="0"/>
              <a:t>wypożyczeń</a:t>
            </a:r>
            <a:r>
              <a:rPr lang="pl-PL" dirty="0" smtClean="0"/>
              <a:t> ponad 62000</a:t>
            </a:r>
          </a:p>
          <a:p>
            <a:pPr marL="114300" indent="0">
              <a:buNone/>
            </a:pPr>
            <a:endParaRPr lang="pl-PL" dirty="0" smtClean="0"/>
          </a:p>
          <a:p>
            <a:r>
              <a:rPr lang="pl-PL" dirty="0" smtClean="0"/>
              <a:t>Liczba odwiedzin ok. 28000</a:t>
            </a:r>
          </a:p>
          <a:p>
            <a:pPr marL="114300" indent="0">
              <a:buNone/>
            </a:pPr>
            <a:endParaRPr lang="pl-PL" dirty="0" smtClean="0"/>
          </a:p>
          <a:p>
            <a:r>
              <a:rPr lang="pl-PL" dirty="0" smtClean="0">
                <a:cs typeface="Times New Roman" panose="02020603050405020304" pitchFamily="18" charset="0"/>
              </a:rPr>
              <a:t>Partnerzy - 5 przedszkoli, 3 szkoły podstawowe,                 4 gimnazja, Klub Osiedlowy „Gaj”, Muzeum Wojska </a:t>
            </a:r>
            <a:endParaRPr lang="pl-PL" dirty="0">
              <a:cs typeface="Times New Roman" panose="02020603050405020304" pitchFamily="18" charset="0"/>
            </a:endParaRP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71935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188640"/>
            <a:ext cx="8534400" cy="6400800"/>
          </a:xfrm>
        </p:spPr>
      </p:pic>
    </p:spTree>
    <p:extLst>
      <p:ext uri="{BB962C8B-B14F-4D97-AF65-F5344CB8AC3E}">
        <p14:creationId xmlns:p14="http://schemas.microsoft.com/office/powerpoint/2010/main" xmlns="" val="1375749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188640"/>
            <a:ext cx="8740833" cy="65587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961754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299257"/>
            <a:ext cx="8740833" cy="65587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4269614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188640"/>
            <a:ext cx="8740833" cy="65587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270085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dirty="0"/>
              <a:t>Biblioteka Publiczna</a:t>
            </a:r>
            <a:br>
              <a:rPr lang="pl-PL" b="1" dirty="0"/>
            </a:br>
            <a:r>
              <a:rPr lang="pl-PL" b="1" dirty="0"/>
              <a:t> Gminy Piątnica dzisiaj…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114300" indent="0" algn="ctr">
              <a:buNone/>
            </a:pPr>
            <a:r>
              <a:rPr lang="pl-PL" u="sng" dirty="0" smtClean="0"/>
              <a:t>W </a:t>
            </a:r>
            <a:r>
              <a:rPr lang="pl-PL" u="sng" dirty="0"/>
              <a:t>nowym lokalu biblioteka </a:t>
            </a:r>
            <a:r>
              <a:rPr lang="pl-PL" u="sng" dirty="0" smtClean="0"/>
              <a:t>organizuje</a:t>
            </a:r>
          </a:p>
          <a:p>
            <a:endParaRPr lang="pl-PL" u="sng" dirty="0" smtClean="0"/>
          </a:p>
          <a:p>
            <a:r>
              <a:rPr lang="pl-PL" dirty="0" smtClean="0"/>
              <a:t>cykliczne </a:t>
            </a:r>
            <a:r>
              <a:rPr lang="pl-PL" dirty="0"/>
              <a:t>spotkania z grupami </a:t>
            </a:r>
            <a:r>
              <a:rPr lang="pl-PL" dirty="0" smtClean="0"/>
              <a:t>przedszkolnymi</a:t>
            </a:r>
          </a:p>
          <a:p>
            <a:pPr marL="114300" indent="0">
              <a:buNone/>
            </a:pPr>
            <a:endParaRPr lang="pl-PL" dirty="0"/>
          </a:p>
          <a:p>
            <a:r>
              <a:rPr lang="pl-PL" dirty="0" smtClean="0"/>
              <a:t>lekcje </a:t>
            </a:r>
            <a:r>
              <a:rPr lang="pl-PL" dirty="0"/>
              <a:t>i zajęcia dla uczniów ze szkoły </a:t>
            </a:r>
            <a:r>
              <a:rPr lang="pl-PL" dirty="0" smtClean="0"/>
              <a:t>podstawowej</a:t>
            </a:r>
          </a:p>
          <a:p>
            <a:pPr marL="114300" indent="0">
              <a:buNone/>
            </a:pPr>
            <a:r>
              <a:rPr lang="pl-PL" dirty="0" smtClean="0"/>
              <a:t>  </a:t>
            </a:r>
            <a:endParaRPr lang="pl-PL" dirty="0"/>
          </a:p>
          <a:p>
            <a:r>
              <a:rPr lang="pl-PL" dirty="0" smtClean="0"/>
              <a:t>przysposobienie </a:t>
            </a:r>
            <a:r>
              <a:rPr lang="pl-PL" dirty="0"/>
              <a:t>biblioteczne </a:t>
            </a:r>
            <a:r>
              <a:rPr lang="pl-PL" dirty="0" smtClean="0"/>
              <a:t>dla gimnazjalistów</a:t>
            </a:r>
          </a:p>
          <a:p>
            <a:pPr marL="114300" indent="0">
              <a:buNone/>
            </a:pPr>
            <a:endParaRPr lang="pl-PL" dirty="0"/>
          </a:p>
          <a:p>
            <a:r>
              <a:rPr lang="pl-PL" dirty="0" smtClean="0"/>
              <a:t>spotkania </a:t>
            </a:r>
            <a:r>
              <a:rPr lang="pl-PL" dirty="0"/>
              <a:t>z autorami książek dla </a:t>
            </a:r>
            <a:r>
              <a:rPr lang="pl-PL" dirty="0" smtClean="0"/>
              <a:t>dzieci</a:t>
            </a:r>
            <a:endParaRPr lang="pl-PL" dirty="0"/>
          </a:p>
          <a:p>
            <a:endParaRPr lang="pl-PL" dirty="0"/>
          </a:p>
          <a:p>
            <a:r>
              <a:rPr lang="pl-PL" dirty="0" smtClean="0"/>
              <a:t>spotkania </a:t>
            </a:r>
            <a:r>
              <a:rPr lang="pl-PL" dirty="0"/>
              <a:t>autorskie dla dorosłych </a:t>
            </a:r>
            <a:r>
              <a:rPr lang="pl-PL" dirty="0" smtClean="0"/>
              <a:t>czytelników</a:t>
            </a:r>
            <a:endParaRPr lang="pl-PL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945137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15616" y="-819472"/>
            <a:ext cx="6827520" cy="9103360"/>
          </a:xfrm>
        </p:spPr>
      </p:pic>
    </p:spTree>
    <p:extLst>
      <p:ext uri="{BB962C8B-B14F-4D97-AF65-F5344CB8AC3E}">
        <p14:creationId xmlns:p14="http://schemas.microsoft.com/office/powerpoint/2010/main" xmlns="" val="950340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1560" y="404664"/>
            <a:ext cx="8128000" cy="6096000"/>
          </a:xfrm>
        </p:spPr>
      </p:pic>
    </p:spTree>
    <p:extLst>
      <p:ext uri="{BB962C8B-B14F-4D97-AF65-F5344CB8AC3E}">
        <p14:creationId xmlns:p14="http://schemas.microsoft.com/office/powerpoint/2010/main" xmlns="" val="820927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1560" y="404664"/>
            <a:ext cx="8128000" cy="6096000"/>
          </a:xfrm>
        </p:spPr>
      </p:pic>
    </p:spTree>
    <p:extLst>
      <p:ext uri="{BB962C8B-B14F-4D97-AF65-F5344CB8AC3E}">
        <p14:creationId xmlns:p14="http://schemas.microsoft.com/office/powerpoint/2010/main" xmlns="" val="2360861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Plany na rok 2014 </a:t>
            </a:r>
            <a:endParaRPr lang="pl-PL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pl-PL" dirty="0" smtClean="0"/>
              <a:t>Remont dachu</a:t>
            </a:r>
          </a:p>
          <a:p>
            <a:pPr marL="114300" indent="0">
              <a:buNone/>
            </a:pPr>
            <a:endParaRPr lang="pl-PL" dirty="0" smtClean="0"/>
          </a:p>
          <a:p>
            <a:r>
              <a:rPr lang="pl-PL" dirty="0" smtClean="0"/>
              <a:t>Elewacja</a:t>
            </a:r>
          </a:p>
          <a:p>
            <a:endParaRPr lang="pl-PL" dirty="0" smtClean="0"/>
          </a:p>
          <a:p>
            <a:r>
              <a:rPr lang="pl-PL" dirty="0" smtClean="0"/>
              <a:t>Klatka schodowa</a:t>
            </a:r>
          </a:p>
          <a:p>
            <a:pPr marL="114300" indent="0">
              <a:buNone/>
            </a:pPr>
            <a:endParaRPr lang="pl-PL" dirty="0" smtClean="0"/>
          </a:p>
          <a:p>
            <a:r>
              <a:rPr lang="pl-PL" dirty="0" smtClean="0"/>
              <a:t>Toalety</a:t>
            </a:r>
          </a:p>
          <a:p>
            <a:pPr marL="114300" indent="0">
              <a:buNone/>
            </a:pPr>
            <a:endParaRPr lang="pl-PL" dirty="0" smtClean="0"/>
          </a:p>
          <a:p>
            <a:r>
              <a:rPr lang="pl-PL" dirty="0" smtClean="0"/>
              <a:t>Uporządkowanie terenu wokół biblioteki</a:t>
            </a:r>
          </a:p>
          <a:p>
            <a:endParaRPr lang="pl-PL" dirty="0"/>
          </a:p>
          <a:p>
            <a:r>
              <a:rPr lang="pl-PL" u="sng" dirty="0" smtClean="0"/>
              <a:t>Finansowanie ze środków samorządowych</a:t>
            </a:r>
          </a:p>
          <a:p>
            <a:pPr marL="114300" indent="0">
              <a:buNone/>
            </a:pPr>
            <a:endParaRPr lang="pl-PL" dirty="0" smtClean="0"/>
          </a:p>
          <a:p>
            <a:pPr marL="11430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1476370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ymbol zastępczy zawartości 7"/>
          <p:cNvSpPr>
            <a:spLocks noGrp="1"/>
          </p:cNvSpPr>
          <p:nvPr>
            <p:ph idx="4294967295"/>
          </p:nvPr>
        </p:nvSpPr>
        <p:spPr>
          <a:xfrm>
            <a:off x="0" y="1752600"/>
            <a:ext cx="8229600" cy="4373563"/>
          </a:xfrm>
        </p:spPr>
        <p:txBody>
          <a:bodyPr>
            <a:normAutofit fontScale="77500" lnSpcReduction="20000"/>
          </a:bodyPr>
          <a:lstStyle/>
          <a:p>
            <a:pPr marL="114300" indent="0" algn="ctr">
              <a:buNone/>
            </a:pPr>
            <a:r>
              <a:rPr lang="pl-PL" sz="6000" b="1" dirty="0" smtClean="0">
                <a:latin typeface="+mj-lt"/>
              </a:rPr>
              <a:t>Dziękujemy za uwagę</a:t>
            </a:r>
          </a:p>
          <a:p>
            <a:pPr marL="114300" indent="0" algn="ctr">
              <a:buNone/>
            </a:pPr>
            <a:r>
              <a:rPr lang="pl-PL" sz="6000" b="1" dirty="0" smtClean="0">
                <a:latin typeface="+mj-lt"/>
              </a:rPr>
              <a:t> </a:t>
            </a:r>
          </a:p>
          <a:p>
            <a:pPr marL="114300" indent="0">
              <a:buNone/>
            </a:pPr>
            <a:r>
              <a:rPr lang="pl-PL" sz="3300" b="1" dirty="0" smtClean="0">
                <a:latin typeface="+mj-lt"/>
              </a:rPr>
              <a:t>Ewa </a:t>
            </a:r>
            <a:r>
              <a:rPr lang="pl-PL" sz="3300" b="1" dirty="0" err="1" smtClean="0">
                <a:latin typeface="+mj-lt"/>
              </a:rPr>
              <a:t>Kołomecka</a:t>
            </a:r>
            <a:r>
              <a:rPr lang="pl-PL" sz="3300" b="1" dirty="0" smtClean="0">
                <a:latin typeface="+mj-lt"/>
              </a:rPr>
              <a:t> </a:t>
            </a:r>
          </a:p>
          <a:p>
            <a:pPr marL="114300" indent="0">
              <a:buNone/>
            </a:pPr>
            <a:r>
              <a:rPr lang="pl-PL" b="1" dirty="0" smtClean="0">
                <a:latin typeface="+mj-lt"/>
              </a:rPr>
              <a:t>Książnica Podlaska im. Łukasza Górnickiego w Białymstoku</a:t>
            </a:r>
          </a:p>
          <a:p>
            <a:pPr marL="114300" indent="0">
              <a:buNone/>
            </a:pPr>
            <a:endParaRPr lang="pl-PL" b="1" dirty="0" smtClean="0">
              <a:latin typeface="+mj-lt"/>
            </a:endParaRPr>
          </a:p>
          <a:p>
            <a:pPr marL="114300" indent="0">
              <a:buNone/>
            </a:pPr>
            <a:r>
              <a:rPr lang="pl-PL" sz="3300" b="1" dirty="0" smtClean="0">
                <a:latin typeface="+mj-lt"/>
              </a:rPr>
              <a:t>Krystyna Sobocińska </a:t>
            </a:r>
          </a:p>
          <a:p>
            <a:pPr marL="114300" indent="0">
              <a:buNone/>
            </a:pPr>
            <a:r>
              <a:rPr lang="pl-PL" b="1" dirty="0" smtClean="0">
                <a:latin typeface="+mj-lt"/>
              </a:rPr>
              <a:t>Miejska Biblioteka Publiczna w Łomży</a:t>
            </a:r>
          </a:p>
          <a:p>
            <a:pPr marL="114300" indent="0">
              <a:buNone/>
            </a:pPr>
            <a:endParaRPr lang="pl-PL" sz="3600" b="1" dirty="0" smtClean="0">
              <a:latin typeface="+mj-lt"/>
            </a:endParaRPr>
          </a:p>
          <a:p>
            <a:pPr marL="114300" indent="0">
              <a:buNone/>
            </a:pPr>
            <a:r>
              <a:rPr lang="pl-PL" b="1" dirty="0" smtClean="0">
                <a:latin typeface="+mj-lt"/>
              </a:rPr>
              <a:t>Fotografie wykonane przez pracowników Filii nr 9 Książnicy Podlaskiej w Białymstoku i Miejskiej Biblioteki Publicznej w Łomży</a:t>
            </a:r>
            <a:endParaRPr lang="pl-PL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94240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dirty="0" smtClean="0"/>
              <a:t>BIBLIOTEKA BEZ BARIER – przebudowa budynku filii nr 9</a:t>
            </a:r>
            <a:endParaRPr lang="pl-PL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pl-PL" sz="2800" dirty="0" smtClean="0"/>
              <a:t>Pozyskanie środków </a:t>
            </a:r>
            <a:r>
              <a:rPr lang="pl-PL" sz="2800" dirty="0"/>
              <a:t>z</a:t>
            </a:r>
            <a:r>
              <a:rPr lang="pl-PL" sz="2800" dirty="0" smtClean="0"/>
              <a:t> programu  INFRASTRUKTURA  KULTURY (nabór 2011, 2012)</a:t>
            </a:r>
          </a:p>
          <a:p>
            <a:pPr marL="114300" indent="0">
              <a:buNone/>
            </a:pPr>
            <a:endParaRPr lang="pl-PL" sz="2800" dirty="0" smtClean="0"/>
          </a:p>
          <a:p>
            <a:r>
              <a:rPr lang="pl-PL" sz="2800" dirty="0" smtClean="0"/>
              <a:t>Założenia zadania: dostosowanie do potrzeb niepełnosprawnych, wprowadzenie nowoczesnych rozwiązań architektonicznych, które pozwoliłyby na urozmaicenie oferty i </a:t>
            </a:r>
            <a:r>
              <a:rPr lang="pl-PL" sz="2800" dirty="0"/>
              <a:t>podniesienie standardów użytkowych obiektu</a:t>
            </a:r>
            <a:endParaRPr lang="pl-PL" sz="2800" dirty="0" smtClean="0"/>
          </a:p>
          <a:p>
            <a:pPr marL="114300" indent="0">
              <a:buNone/>
            </a:pPr>
            <a:endParaRPr lang="pl-PL" sz="2800" dirty="0" smtClean="0"/>
          </a:p>
          <a:p>
            <a:r>
              <a:rPr lang="pl-PL" sz="2800" dirty="0" smtClean="0"/>
              <a:t>Projekt Pracowni  inż. architekta wnętrz Tomasza Czajkowskiego </a:t>
            </a:r>
          </a:p>
          <a:p>
            <a:pPr marL="114300" indent="0">
              <a:buNone/>
            </a:pPr>
            <a:endParaRPr lang="pl-PL" sz="2800" dirty="0" smtClean="0"/>
          </a:p>
          <a:p>
            <a:r>
              <a:rPr lang="pl-PL" sz="2800" dirty="0"/>
              <a:t>2 etapy realizacji (2012, </a:t>
            </a:r>
            <a:r>
              <a:rPr lang="pl-PL" sz="2800" dirty="0" smtClean="0"/>
              <a:t>2013)</a:t>
            </a:r>
          </a:p>
          <a:p>
            <a:pPr marL="114300" indent="0">
              <a:buNone/>
            </a:pPr>
            <a:endParaRPr lang="pl-PL" sz="2800" dirty="0" smtClean="0"/>
          </a:p>
          <a:p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442878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dirty="0"/>
              <a:t>BIBLIOTEKA BEZ BARIER – przebudowa budynku filii nr 9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pl-PL" dirty="0"/>
              <a:t>Wykonane prace: zmiana układu przestrzennego, termomodernizacja, remont elewacji, instalacja podnośnika platformowego, wymiana instalacji elektrycznej i centralnego ogrzewania, wymiana stolarki okiennej, prace </a:t>
            </a:r>
            <a:r>
              <a:rPr lang="pl-PL" dirty="0" smtClean="0"/>
              <a:t>remontowo-budowlane o dużym zakresie, zakup wyposażenia</a:t>
            </a:r>
            <a:endParaRPr lang="pl-PL" dirty="0"/>
          </a:p>
          <a:p>
            <a:r>
              <a:rPr lang="pl-PL" dirty="0" smtClean="0"/>
              <a:t>Etap I (2012) - remont I piętra, instalacja podnośnika platformowego, wymiana instalacji elektrycznej                i centralnego ogrzewania, wymiana stolarki okiennej</a:t>
            </a:r>
          </a:p>
          <a:p>
            <a:r>
              <a:rPr lang="pl-PL" dirty="0" smtClean="0"/>
              <a:t>Etap II (2013) - remont parteru, remont elewacji, remont schodów, zagospodarowanie otoczenia budynku 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738840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dirty="0"/>
              <a:t>BIBLIOTEKA BEZ BARIER – przebudowa budynku filii nr 9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 smtClean="0"/>
          </a:p>
          <a:p>
            <a:endParaRPr lang="pl-PL" dirty="0"/>
          </a:p>
          <a:p>
            <a:r>
              <a:rPr lang="pl-PL" dirty="0" smtClean="0"/>
              <a:t>Estetyka, funkcjonalność pomieszczeń </a:t>
            </a:r>
          </a:p>
          <a:p>
            <a:pPr marL="114300" indent="0">
              <a:buNone/>
            </a:pPr>
            <a:endParaRPr lang="pl-PL" dirty="0" smtClean="0"/>
          </a:p>
          <a:p>
            <a:r>
              <a:rPr lang="pl-PL" dirty="0" smtClean="0"/>
              <a:t>Nowe możliwości działania </a:t>
            </a:r>
          </a:p>
          <a:p>
            <a:pPr marL="114300" indent="0">
              <a:buNone/>
            </a:pPr>
            <a:endParaRPr lang="pl-PL" dirty="0" smtClean="0"/>
          </a:p>
          <a:p>
            <a:r>
              <a:rPr lang="pl-PL" dirty="0" smtClean="0"/>
              <a:t>Biblioteka przyjazna </a:t>
            </a:r>
          </a:p>
          <a:p>
            <a:pPr marL="114300" indent="0">
              <a:buNone/>
            </a:pPr>
            <a:r>
              <a:rPr lang="pl-PL" dirty="0" smtClean="0"/>
              <a:t>(Udogodnienia dla osób niepełnosprawnych)</a:t>
            </a:r>
          </a:p>
        </p:txBody>
      </p:sp>
    </p:spTree>
    <p:extLst>
      <p:ext uri="{BB962C8B-B14F-4D97-AF65-F5344CB8AC3E}">
        <p14:creationId xmlns:p14="http://schemas.microsoft.com/office/powerpoint/2010/main" xmlns="" val="2763616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teka">
  <a:themeElements>
    <a:clrScheme name="Apteka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Apteka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pteka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Apothecary</Template>
  <TotalTime>684</TotalTime>
  <Words>1059</Words>
  <Application>Microsoft Office PowerPoint</Application>
  <PresentationFormat>Pokaz na ekranie (4:3)</PresentationFormat>
  <Paragraphs>198</Paragraphs>
  <Slides>69</Slides>
  <Notes>2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69</vt:i4>
      </vt:variant>
    </vt:vector>
  </HeadingPairs>
  <TitlesOfParts>
    <vt:vector size="70" baseType="lpstr">
      <vt:lpstr>Apteka</vt:lpstr>
      <vt:lpstr>MAŁE BIBLIOTEKI  DUŻE SZANSE</vt:lpstr>
      <vt:lpstr>Biblioteki publiczne województwa podlaskiego </vt:lpstr>
      <vt:lpstr>Slajd 3</vt:lpstr>
      <vt:lpstr>Książnica Podlaska Filia nr 9</vt:lpstr>
      <vt:lpstr>KSIĄŻNICA Podlaska Filia nr 9</vt:lpstr>
      <vt:lpstr>KSIĄŻNICA Podlaska Filia nr 9</vt:lpstr>
      <vt:lpstr>BIBLIOTEKA BEZ BARIER – przebudowa budynku filii nr 9</vt:lpstr>
      <vt:lpstr>BIBLIOTEKA BEZ BARIER – przebudowa budynku filii nr 9</vt:lpstr>
      <vt:lpstr>BIBLIOTEKA BEZ BARIER – przebudowa budynku filii nr 9</vt:lpstr>
      <vt:lpstr>Zarządzanie zadaniem </vt:lpstr>
      <vt:lpstr>Slajd 11</vt:lpstr>
      <vt:lpstr>Slajd 12</vt:lpstr>
      <vt:lpstr>Slajd 13</vt:lpstr>
      <vt:lpstr>Slajd 14</vt:lpstr>
      <vt:lpstr>Slajd 15</vt:lpstr>
      <vt:lpstr>Slajd 16</vt:lpstr>
      <vt:lpstr>Slajd 17</vt:lpstr>
      <vt:lpstr>Slajd 18</vt:lpstr>
      <vt:lpstr>Slajd 19</vt:lpstr>
      <vt:lpstr>Slajd 20</vt:lpstr>
      <vt:lpstr>Slajd 21</vt:lpstr>
      <vt:lpstr>Slajd 22</vt:lpstr>
      <vt:lpstr>Slajd 23</vt:lpstr>
      <vt:lpstr>Slajd 24</vt:lpstr>
      <vt:lpstr>Slajd 25</vt:lpstr>
      <vt:lpstr>Slajd 26</vt:lpstr>
      <vt:lpstr>Slajd 27</vt:lpstr>
      <vt:lpstr>Slajd 28</vt:lpstr>
      <vt:lpstr>Slajd 29</vt:lpstr>
      <vt:lpstr>Slajd 30</vt:lpstr>
      <vt:lpstr>Slajd 31</vt:lpstr>
      <vt:lpstr>Slajd 32</vt:lpstr>
      <vt:lpstr>Slajd 33</vt:lpstr>
      <vt:lpstr>Slajd 34</vt:lpstr>
      <vt:lpstr>Slajd 35</vt:lpstr>
      <vt:lpstr>Slajd 36</vt:lpstr>
      <vt:lpstr>Nowe możliwości działania</vt:lpstr>
      <vt:lpstr>Udogodnienia  dla niepełnosprawnych</vt:lpstr>
      <vt:lpstr>Nowe technologie</vt:lpstr>
      <vt:lpstr>Książnica Podlaska Filia nr 9 dzisiaj…</vt:lpstr>
      <vt:lpstr>Książnica Podlaska Filia nr 9 dzisiaj…</vt:lpstr>
      <vt:lpstr>Slajd 42</vt:lpstr>
      <vt:lpstr>Remont i adaptacja pomieszczeń  pozyskanych przez  Bibliotekę Publiczną  Gminy Piątnica  </vt:lpstr>
      <vt:lpstr>GMINA PIĄTNICA</vt:lpstr>
      <vt:lpstr>Gmina piątnica</vt:lpstr>
      <vt:lpstr>Gmina piątnica</vt:lpstr>
      <vt:lpstr>Biblioteka Publiczna  Gminy Piątnica</vt:lpstr>
      <vt:lpstr>Biblioteka Publiczna  Gminy Piątnica</vt:lpstr>
      <vt:lpstr>Remont i adaptacja pomieszczeń pozyskanych przez Bibliotekę Publiczną Gminy Piątnica </vt:lpstr>
      <vt:lpstr>Biblioteka Publiczna  Gminy Piątnica dzisiaj…</vt:lpstr>
      <vt:lpstr>Biblioteka Publiczna  Gminy Piątnica dzisiaj…</vt:lpstr>
      <vt:lpstr>Slajd 52</vt:lpstr>
      <vt:lpstr>Slajd 53</vt:lpstr>
      <vt:lpstr>Slajd 54</vt:lpstr>
      <vt:lpstr>Slajd 55</vt:lpstr>
      <vt:lpstr>Slajd 56</vt:lpstr>
      <vt:lpstr>Slajd 57</vt:lpstr>
      <vt:lpstr>Slajd 58</vt:lpstr>
      <vt:lpstr>Slajd 59</vt:lpstr>
      <vt:lpstr>Slajd 60</vt:lpstr>
      <vt:lpstr>Slajd 61</vt:lpstr>
      <vt:lpstr>Slajd 62</vt:lpstr>
      <vt:lpstr>Slajd 63</vt:lpstr>
      <vt:lpstr>Biblioteka Publiczna  Gminy Piątnica dzisiaj…</vt:lpstr>
      <vt:lpstr>Slajd 65</vt:lpstr>
      <vt:lpstr>Slajd 66</vt:lpstr>
      <vt:lpstr>Slajd 67</vt:lpstr>
      <vt:lpstr>Plany na rok 2014 </vt:lpstr>
      <vt:lpstr>Slajd 69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MAŁE BIBLIOTEKI  DUŻE SZANSE</dc:title>
  <dc:creator>Digitalizacja</dc:creator>
  <cp:lastModifiedBy>Konrad</cp:lastModifiedBy>
  <cp:revision>79</cp:revision>
  <dcterms:created xsi:type="dcterms:W3CDTF">2014-05-27T20:36:31Z</dcterms:created>
  <dcterms:modified xsi:type="dcterms:W3CDTF">2014-06-16T07:20:36Z</dcterms:modified>
</cp:coreProperties>
</file>