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76" r:id="rId4"/>
    <p:sldId id="278" r:id="rId5"/>
    <p:sldId id="277" r:id="rId6"/>
    <p:sldId id="260" r:id="rId7"/>
    <p:sldId id="258" r:id="rId8"/>
    <p:sldId id="259" r:id="rId9"/>
    <p:sldId id="262" r:id="rId10"/>
    <p:sldId id="263" r:id="rId11"/>
    <p:sldId id="280" r:id="rId12"/>
    <p:sldId id="282" r:id="rId13"/>
    <p:sldId id="261" r:id="rId14"/>
    <p:sldId id="265" r:id="rId15"/>
    <p:sldId id="293" r:id="rId16"/>
    <p:sldId id="266" r:id="rId17"/>
    <p:sldId id="292" r:id="rId18"/>
    <p:sldId id="267" r:id="rId19"/>
    <p:sldId id="291" r:id="rId20"/>
    <p:sldId id="268" r:id="rId21"/>
    <p:sldId id="290" r:id="rId22"/>
    <p:sldId id="269" r:id="rId23"/>
    <p:sldId id="283" r:id="rId24"/>
    <p:sldId id="270" r:id="rId25"/>
    <p:sldId id="289" r:id="rId26"/>
    <p:sldId id="271" r:id="rId27"/>
    <p:sldId id="288" r:id="rId28"/>
    <p:sldId id="284" r:id="rId29"/>
    <p:sldId id="287" r:id="rId30"/>
    <p:sldId id="273" r:id="rId31"/>
    <p:sldId id="286" r:id="rId32"/>
    <p:sldId id="274" r:id="rId33"/>
    <p:sldId id="285" r:id="rId34"/>
    <p:sldId id="281" r:id="rId35"/>
    <p:sldId id="279" r:id="rId36"/>
  </p:sldIdLst>
  <p:sldSz cx="9144000" cy="6858000" type="screen4x3"/>
  <p:notesSz cx="6881813" cy="100028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5" d="100"/>
          <a:sy n="75" d="100"/>
        </p:scale>
        <p:origin x="-123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3022" tIns="46511" rIns="93022" bIns="465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3022" tIns="46511" rIns="93022" bIns="46511" rtlCol="0"/>
          <a:lstStyle>
            <a:lvl1pPr algn="r">
              <a:defRPr sz="1200"/>
            </a:lvl1pPr>
          </a:lstStyle>
          <a:p>
            <a:fld id="{864C70BC-6A74-480D-A997-FC9E350BC2F1}" type="datetimeFigureOut">
              <a:rPr lang="pl-PL" smtClean="0"/>
              <a:t>2014-06-10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0142"/>
          </a:xfrm>
          <a:prstGeom prst="rect">
            <a:avLst/>
          </a:prstGeom>
        </p:spPr>
        <p:txBody>
          <a:bodyPr vert="horz" lIns="93022" tIns="46511" rIns="93022" bIns="465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3022" tIns="46511" rIns="93022" bIns="46511" rtlCol="0" anchor="b"/>
          <a:lstStyle>
            <a:lvl1pPr algn="r">
              <a:defRPr sz="1200"/>
            </a:lvl1pPr>
          </a:lstStyle>
          <a:p>
            <a:fld id="{FE9F3E81-AF8B-4BBA-91F7-8E6BBA04F9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18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3022" tIns="46511" rIns="93022" bIns="465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3022" tIns="46511" rIns="93022" bIns="46511" rtlCol="0"/>
          <a:lstStyle>
            <a:lvl1pPr algn="r">
              <a:defRPr sz="1200"/>
            </a:lvl1pPr>
          </a:lstStyle>
          <a:p>
            <a:fld id="{33171B0C-9066-4A00-A664-8D13BDEB75F8}" type="datetimeFigureOut">
              <a:rPr lang="pl-PL" smtClean="0"/>
              <a:t>2014-06-10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4999037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2" tIns="46511" rIns="93022" bIns="4651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182" y="4751349"/>
            <a:ext cx="5505450" cy="4501277"/>
          </a:xfrm>
          <a:prstGeom prst="rect">
            <a:avLst/>
          </a:prstGeom>
        </p:spPr>
        <p:txBody>
          <a:bodyPr vert="horz" lIns="93022" tIns="46511" rIns="93022" bIns="46511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0142"/>
          </a:xfrm>
          <a:prstGeom prst="rect">
            <a:avLst/>
          </a:prstGeom>
        </p:spPr>
        <p:txBody>
          <a:bodyPr vert="horz" lIns="93022" tIns="46511" rIns="93022" bIns="465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3022" tIns="46511" rIns="93022" bIns="46511" rtlCol="0" anchor="b"/>
          <a:lstStyle>
            <a:lvl1pPr algn="r">
              <a:defRPr sz="1200"/>
            </a:lvl1pPr>
          </a:lstStyle>
          <a:p>
            <a:fld id="{D6704779-64E6-4217-AF87-4DB0A7430A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12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4779-64E6-4217-AF87-4DB0A7430A6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57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4779-64E6-4217-AF87-4DB0A7430A6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098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4779-64E6-4217-AF87-4DB0A7430A6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578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4779-64E6-4217-AF87-4DB0A7430A6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381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4779-64E6-4217-AF87-4DB0A7430A6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101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4779-64E6-4217-AF87-4DB0A7430A6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45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4779-64E6-4217-AF87-4DB0A7430A6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58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0463-606E-4F69-8697-04A82BD322BE}" type="datetime1">
              <a:rPr lang="pl-PL" smtClean="0"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21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2208-54F8-4C19-B755-5CBA349B4E15}" type="datetime1">
              <a:rPr lang="pl-PL" smtClean="0"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072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578C-CF76-4E91-B566-F90070C5A7C9}" type="datetime1">
              <a:rPr lang="pl-PL" smtClean="0"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68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EAE4-D11E-4252-8119-A8C4A4171B02}" type="datetime1">
              <a:rPr lang="pl-PL" smtClean="0"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10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1DC2-891C-4F8D-B1DD-0F10EF2E86F1}" type="datetime1">
              <a:rPr lang="pl-PL" smtClean="0"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682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DD27-0AC9-4B4F-B2E4-F1161D61532C}" type="datetime1">
              <a:rPr lang="pl-PL" smtClean="0"/>
              <a:t>2014-06-10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08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A162-60E9-4405-A67F-AE6F1BEC3553}" type="datetime1">
              <a:rPr lang="pl-PL" smtClean="0"/>
              <a:t>2014-06-10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4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8A8D-8956-4B73-920F-374CF0DCA1F2}" type="datetime1">
              <a:rPr lang="pl-PL" smtClean="0"/>
              <a:t>2014-06-10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6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8F7C-32F4-42A4-B6FC-6C28BFC84314}" type="datetime1">
              <a:rPr lang="pl-PL" smtClean="0"/>
              <a:t>2014-06-10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84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873-3A26-493A-A08A-8F5AFA389528}" type="datetime1">
              <a:rPr lang="pl-PL" smtClean="0"/>
              <a:t>2014-06-10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7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A6AC-7523-4B62-B100-F9B8A24FED17}" type="datetime1">
              <a:rPr lang="pl-PL" smtClean="0"/>
              <a:t>2014-06-10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46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26561-6AB9-4963-8FC1-08F604E3B6A7}" type="datetime1">
              <a:rPr lang="pl-PL" smtClean="0"/>
              <a:t>2014-06-10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ACD6-E71C-4B68-8A30-0661BC9742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30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ravatar.com/00b7d37b3bde4d1fb65d6ad6fc93bc2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boom.com/architecture/top-10-libraries" TargetMode="External"/><Relationship Id="rId2" Type="http://schemas.openxmlformats.org/officeDocument/2006/relationships/hyperlink" Target="http://www.designboom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oo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ecanoo.nl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esignboom.com/architecture/dap-studio-readapts-historic-chapel-with-library-intervention-11-18-2013/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esignboom.com/architecture/preston-scott-cohen-datong-library-under-construction-in-china/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esignboom.com/architecture/scholar-library-by-gluck-is-a-sanctuary-in-the-forest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designboom.com/architecture/ambs-baghdad-library-will-be-the-first-realized-since-1970s/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designboom.com/architecture/philologische-bibliothek-by-norman-foster-leaves-its-mark-in-berlin-10-13-2013/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designboom.com/architecture/jkmm-architects-alvar-aaltos-seinajoki-city-library-expansion/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designboom.com/architecture/biblioteca-vasconcelos-by-tax-arquitectura-alberto-kalach/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designboom.com/architecture/anttinen-oiva-architects-develop-helsinki-university-main-library-11-08-2013/" TargetMode="Externa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library-buildings-and-equipment" TargetMode="External"/><Relationship Id="rId2" Type="http://schemas.openxmlformats.org/officeDocument/2006/relationships/hyperlink" Target="http://libereurope.eu/architecture-foru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47.88.230.242/LIBER-LAG/PP_LAG_12/Wednesday/Juul_Liber_prag_2012_vorbereitet.pdf" TargetMode="External"/><Relationship Id="rId4" Type="http://schemas.openxmlformats.org/officeDocument/2006/relationships/hyperlink" Target="http://www.designboom.com/architecture/top-10-librari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library-buildings-and-equip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fla.org/publications/ifla-library-building-guidelines-developments-reflections" TargetMode="External"/><Relationship Id="rId5" Type="http://schemas.openxmlformats.org/officeDocument/2006/relationships/hyperlink" Target="http://www.ifla.org/publications/key-issues-in-building-design" TargetMode="External"/><Relationship Id="rId4" Type="http://schemas.openxmlformats.org/officeDocument/2006/relationships/hyperlink" Target="http://www.ifla.org/publications/questionnaire-on-post-occupancy-evaluation-of-library-building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ereurope.eu/architecture-foru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gravatar.com/00b7d37b3bde4d1fb65d6ad6fc93bc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Przestrzeń do uczenia, wzmocnienia, wytchnienia, czyli po co wciąż budujemy? </a:t>
            </a:r>
            <a:endParaRPr lang="pl-PL" sz="3200" b="1" dirty="0">
              <a:solidFill>
                <a:srgbClr val="00B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>
                <a:solidFill>
                  <a:schemeClr val="tx1"/>
                </a:solidFill>
              </a:rPr>
              <a:t>Ewa Kobierska-</a:t>
            </a:r>
            <a:r>
              <a:rPr lang="pl-PL" sz="2800" i="1" dirty="0" err="1" smtClean="0">
                <a:solidFill>
                  <a:schemeClr val="tx1"/>
                </a:solidFill>
              </a:rPr>
              <a:t>Maciuszko</a:t>
            </a:r>
            <a:endParaRPr lang="pl-PL" sz="2800" i="1" dirty="0" smtClean="0">
              <a:solidFill>
                <a:schemeClr val="tx1"/>
              </a:solidFill>
            </a:endParaRPr>
          </a:p>
          <a:p>
            <a:r>
              <a:rPr lang="pl-PL" sz="1800" dirty="0" smtClean="0">
                <a:solidFill>
                  <a:schemeClr val="tx1"/>
                </a:solidFill>
              </a:rPr>
              <a:t>BUW/Koszykowa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Stanowisko organizacji bibliotekarskich dot. odpowiedzialności karnej za naruszenie praw autorsk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60" y="548680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2014-06-11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Biblioteka Raczyńskich, Poznań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6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200" b="1" dirty="0">
                <a:solidFill>
                  <a:srgbClr val="00B050"/>
                </a:solidFill>
              </a:rPr>
              <a:t>Seminaria </a:t>
            </a:r>
            <a:r>
              <a:rPr lang="pl-PL" altLang="pl-PL" sz="3200" b="1" dirty="0" smtClean="0">
                <a:solidFill>
                  <a:srgbClr val="00B050"/>
                </a:solidFill>
              </a:rPr>
              <a:t>Liber </a:t>
            </a:r>
            <a:r>
              <a:rPr lang="pl-PL" altLang="pl-PL" sz="3200" b="1" i="1" dirty="0" smtClean="0">
                <a:solidFill>
                  <a:srgbClr val="00B050"/>
                </a:solidFill>
              </a:rPr>
              <a:t>Architecture Forum</a:t>
            </a:r>
            <a:endParaRPr lang="pl-PL" altLang="pl-PL" sz="3200" b="1" i="1" dirty="0">
              <a:solidFill>
                <a:srgbClr val="00B050"/>
              </a:solidFill>
            </a:endParaRP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altLang="pl-PL" dirty="0" smtClean="0">
                <a:latin typeface="Arial" charset="0"/>
              </a:rPr>
              <a:t>Helsinki, 2014</a:t>
            </a:r>
          </a:p>
          <a:p>
            <a:r>
              <a:rPr lang="pl-PL" altLang="pl-PL" dirty="0" err="1" smtClean="0">
                <a:latin typeface="Arial" charset="0"/>
              </a:rPr>
              <a:t>Praha</a:t>
            </a:r>
            <a:r>
              <a:rPr lang="pl-PL" altLang="pl-PL" dirty="0" smtClean="0">
                <a:latin typeface="Arial" charset="0"/>
              </a:rPr>
              <a:t>, 2012</a:t>
            </a:r>
          </a:p>
          <a:p>
            <a:r>
              <a:rPr lang="pl-PL" altLang="pl-PL" dirty="0" err="1" smtClean="0">
                <a:latin typeface="Arial" charset="0"/>
              </a:rPr>
              <a:t>Madrid</a:t>
            </a:r>
            <a:r>
              <a:rPr lang="pl-PL" altLang="pl-PL" dirty="0" smtClean="0">
                <a:latin typeface="Arial" charset="0"/>
              </a:rPr>
              <a:t>, 2010</a:t>
            </a:r>
          </a:p>
          <a:p>
            <a:r>
              <a:rPr lang="pl-PL" altLang="pl-PL" dirty="0" err="1" smtClean="0">
                <a:latin typeface="Arial" charset="0"/>
              </a:rPr>
              <a:t>Budapest</a:t>
            </a:r>
            <a:r>
              <a:rPr lang="pl-PL" altLang="pl-PL" dirty="0" smtClean="0">
                <a:latin typeface="Arial" charset="0"/>
              </a:rPr>
              <a:t>, </a:t>
            </a:r>
            <a:r>
              <a:rPr lang="pl-PL" altLang="pl-PL" dirty="0" err="1" smtClean="0">
                <a:latin typeface="Arial" charset="0"/>
              </a:rPr>
              <a:t>Debrecen</a:t>
            </a:r>
            <a:r>
              <a:rPr lang="pl-PL" altLang="pl-PL" dirty="0" smtClean="0">
                <a:latin typeface="Arial" charset="0"/>
              </a:rPr>
              <a:t>, 2008</a:t>
            </a:r>
          </a:p>
          <a:p>
            <a:r>
              <a:rPr lang="pl-PL" altLang="pl-PL" dirty="0" smtClean="0">
                <a:latin typeface="Arial" charset="0"/>
              </a:rPr>
              <a:t>Utrecht/</a:t>
            </a:r>
            <a:r>
              <a:rPr lang="pl-PL" altLang="pl-PL" dirty="0" err="1" smtClean="0">
                <a:latin typeface="Arial" charset="0"/>
              </a:rPr>
              <a:t>Gent</a:t>
            </a:r>
            <a:r>
              <a:rPr lang="pl-PL" altLang="pl-PL" dirty="0">
                <a:latin typeface="Arial" charset="0"/>
              </a:rPr>
              <a:t>, 2006 </a:t>
            </a:r>
          </a:p>
          <a:p>
            <a:r>
              <a:rPr lang="pl-PL" altLang="pl-PL" dirty="0" err="1" smtClean="0">
                <a:latin typeface="Arial" charset="0"/>
              </a:rPr>
              <a:t>Bozen</a:t>
            </a:r>
            <a:r>
              <a:rPr lang="pl-PL" altLang="pl-PL" dirty="0" smtClean="0">
                <a:latin typeface="Arial" charset="0"/>
              </a:rPr>
              <a:t>/</a:t>
            </a:r>
            <a:r>
              <a:rPr lang="pl-PL" altLang="pl-PL" dirty="0" err="1" smtClean="0">
                <a:latin typeface="Arial" charset="0"/>
              </a:rPr>
              <a:t>Bolzano</a:t>
            </a:r>
            <a:r>
              <a:rPr lang="pl-PL" altLang="pl-PL" dirty="0" smtClean="0">
                <a:latin typeface="Arial" charset="0"/>
              </a:rPr>
              <a:t>, </a:t>
            </a:r>
            <a:r>
              <a:rPr lang="pl-PL" altLang="pl-PL" dirty="0" err="1" smtClean="0">
                <a:latin typeface="Arial" charset="0"/>
              </a:rPr>
              <a:t>Venice</a:t>
            </a:r>
            <a:r>
              <a:rPr lang="pl-PL" altLang="pl-PL" dirty="0">
                <a:latin typeface="Arial" charset="0"/>
              </a:rPr>
              <a:t>, 2004 </a:t>
            </a:r>
          </a:p>
          <a:p>
            <a:r>
              <a:rPr lang="pl-PL" altLang="pl-PL" dirty="0" err="1">
                <a:latin typeface="Arial" charset="0"/>
              </a:rPr>
              <a:t>Leipzig</a:t>
            </a:r>
            <a:r>
              <a:rPr lang="pl-PL" altLang="pl-PL" dirty="0">
                <a:latin typeface="Arial" charset="0"/>
              </a:rPr>
              <a:t>, 2002 </a:t>
            </a:r>
          </a:p>
          <a:p>
            <a:r>
              <a:rPr lang="pl-PL" altLang="pl-PL" dirty="0" smtClean="0">
                <a:latin typeface="Arial" charset="0"/>
              </a:rPr>
              <a:t>Warszawa,</a:t>
            </a:r>
            <a:r>
              <a:rPr lang="pl-PL" altLang="pl-PL" dirty="0">
                <a:latin typeface="Arial" charset="0"/>
              </a:rPr>
              <a:t> 2000 </a:t>
            </a:r>
          </a:p>
          <a:p>
            <a:r>
              <a:rPr lang="pl-PL" altLang="pl-PL" dirty="0">
                <a:latin typeface="Arial" charset="0"/>
              </a:rPr>
              <a:t>London, 1998 </a:t>
            </a:r>
          </a:p>
          <a:p>
            <a:r>
              <a:rPr lang="pl-PL" altLang="pl-PL" dirty="0">
                <a:latin typeface="Arial" charset="0"/>
              </a:rPr>
              <a:t>Paris, 1996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10</a:t>
            </a:fld>
            <a:endParaRPr lang="pl-PL"/>
          </a:p>
        </p:txBody>
      </p:sp>
      <p:pic>
        <p:nvPicPr>
          <p:cNvPr id="5" name="Picture 2" descr="http://0.gravatar.com/avatar/00b7d37b3bde4d1fb65d6ad6fc93bc23?s=92&amp;d=http%3A%2F%2Flibereurope.eu%2Fwp-content%2Fthemes%2Fdt-the7%2Fimages%2Fno-avatar.gif%3Fs%3D61&amp;r=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Biblioteka</a:t>
            </a:r>
            <a:br>
              <a:rPr lang="pl-PL" sz="3200" b="1" dirty="0" smtClean="0">
                <a:solidFill>
                  <a:srgbClr val="00B050"/>
                </a:solidFill>
              </a:rPr>
            </a:br>
            <a:r>
              <a:rPr lang="pl-PL" sz="3200" b="1" dirty="0" smtClean="0">
                <a:solidFill>
                  <a:srgbClr val="00B050"/>
                </a:solidFill>
              </a:rPr>
              <a:t> – katalizator rozwoju miasta  i „agent zmian” </a:t>
            </a:r>
            <a:br>
              <a:rPr lang="pl-PL" sz="3200" b="1" dirty="0" smtClean="0">
                <a:solidFill>
                  <a:srgbClr val="00B050"/>
                </a:solidFill>
              </a:rPr>
            </a:br>
            <a:r>
              <a:rPr lang="pl-PL" sz="3200" b="1" dirty="0" smtClean="0">
                <a:solidFill>
                  <a:srgbClr val="00B050"/>
                </a:solidFill>
              </a:rPr>
              <a:t>(plan ideowy) 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Biblioteka akceptuje różnorodność jako normę</a:t>
            </a:r>
            <a:endParaRPr lang="en-US" dirty="0"/>
          </a:p>
          <a:p>
            <a:r>
              <a:rPr lang="pl-PL" dirty="0" smtClean="0"/>
              <a:t>Spełnia potrzebę uczenia się, rozwoju, kontaktów  społecznej w neutralnej przestrzeni wspólnej </a:t>
            </a:r>
          </a:p>
          <a:p>
            <a:r>
              <a:rPr lang="pl-PL" dirty="0" smtClean="0"/>
              <a:t>Tym samym jest czynnikiem pozytywnej zmiany kulturowej </a:t>
            </a:r>
            <a:endParaRPr lang="en-US" dirty="0"/>
          </a:p>
          <a:p>
            <a:r>
              <a:rPr lang="pl-PL" dirty="0" smtClean="0"/>
              <a:t>Biblioteki jako węzły w sieci miasta  topograficznie i mentalnie łączące jego różne dzielnice i ich mieszkańców</a:t>
            </a:r>
          </a:p>
          <a:p>
            <a:pPr lvl="1"/>
            <a:endParaRPr lang="pl-PL" sz="1300" dirty="0" smtClean="0"/>
          </a:p>
          <a:p>
            <a:pPr marL="457200" lvl="1" indent="0">
              <a:buNone/>
            </a:pPr>
            <a:r>
              <a:rPr lang="pl-PL" sz="1300" dirty="0" smtClean="0"/>
              <a:t>Za</a:t>
            </a:r>
            <a:r>
              <a:rPr lang="pl-PL" sz="1300" dirty="0"/>
              <a:t>: </a:t>
            </a:r>
            <a:r>
              <a:rPr lang="pl-PL" sz="1300" b="1" i="1" dirty="0"/>
              <a:t>Helle </a:t>
            </a:r>
            <a:r>
              <a:rPr lang="pl-PL" sz="1300" b="1" i="1" dirty="0" err="1"/>
              <a:t>Juul</a:t>
            </a:r>
            <a:r>
              <a:rPr lang="pl-PL" sz="1300" b="1" i="1" dirty="0"/>
              <a:t>, Architect , </a:t>
            </a:r>
            <a:r>
              <a:rPr lang="pl-PL" sz="1300" b="1" i="1" dirty="0" err="1"/>
              <a:t>Copenhagen</a:t>
            </a:r>
            <a:r>
              <a:rPr lang="pl-PL" sz="1300" b="1" i="1" dirty="0"/>
              <a:t>- </a:t>
            </a:r>
            <a:r>
              <a:rPr lang="pl-PL" sz="1300" b="1" i="1" dirty="0" smtClean="0"/>
              <a:t>DK, </a:t>
            </a:r>
            <a:r>
              <a:rPr lang="pl-PL" sz="1100" b="1" i="1" dirty="0" smtClean="0"/>
              <a:t> </a:t>
            </a:r>
            <a:r>
              <a:rPr lang="en-US" sz="1300" dirty="0" smtClean="0"/>
              <a:t>Liber </a:t>
            </a:r>
            <a:r>
              <a:rPr lang="en-US" sz="1300" dirty="0"/>
              <a:t>- architecture seminar - </a:t>
            </a:r>
            <a:r>
              <a:rPr lang="en-US" sz="1300" dirty="0" err="1"/>
              <a:t>Pra</a:t>
            </a:r>
            <a:r>
              <a:rPr lang="pl-PL" sz="1300" dirty="0"/>
              <a:t>ha</a:t>
            </a:r>
            <a:r>
              <a:rPr lang="en-US" sz="1300" dirty="0"/>
              <a:t> 18.april 2012</a:t>
            </a:r>
          </a:p>
          <a:p>
            <a:endParaRPr lang="pl-PL" sz="17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0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Biblioteka – plan racjonalny </a:t>
            </a:r>
            <a:endParaRPr lang="pl-PL" sz="3200" b="1" dirty="0">
              <a:solidFill>
                <a:srgbClr val="00B05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800" dirty="0" smtClean="0"/>
              <a:t>planujemy tak, żeby można było zmienić plan</a:t>
            </a:r>
          </a:p>
          <a:p>
            <a:r>
              <a:rPr lang="pl-PL" sz="2800" dirty="0"/>
              <a:t>z</a:t>
            </a:r>
            <a:r>
              <a:rPr lang="pl-PL" sz="2800" dirty="0" smtClean="0"/>
              <a:t>mieniamy się, ale zachowujemy  specyfikę miejsca </a:t>
            </a:r>
          </a:p>
          <a:p>
            <a:r>
              <a:rPr lang="pl-PL" sz="2800" dirty="0" smtClean="0"/>
              <a:t>szanujemy zieleń wokół  i sami zieleniejemy</a:t>
            </a:r>
          </a:p>
          <a:p>
            <a:r>
              <a:rPr lang="pl-PL" sz="2800" dirty="0" smtClean="0"/>
              <a:t>dzielimy przestrzeń wewnątrzbiblioteczną wg zasady: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400" dirty="0" smtClean="0"/>
              <a:t>„osobno,  choć wokół tłum”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400" dirty="0" smtClean="0"/>
              <a:t>„razem, ale nie przeszkadzając” </a:t>
            </a:r>
          </a:p>
          <a:p>
            <a:r>
              <a:rPr lang="pl-PL" sz="2800" dirty="0" smtClean="0"/>
              <a:t>umiarkowany </a:t>
            </a:r>
            <a:r>
              <a:rPr lang="pl-PL" sz="2800" dirty="0"/>
              <a:t>hałas jest nową </a:t>
            </a:r>
            <a:r>
              <a:rPr lang="pl-PL" sz="2800" dirty="0" smtClean="0"/>
              <a:t>normą </a:t>
            </a:r>
          </a:p>
          <a:p>
            <a:endParaRPr lang="pl-PL" sz="2800" dirty="0"/>
          </a:p>
          <a:p>
            <a:pPr marL="1371600" lvl="3" indent="0">
              <a:buNone/>
            </a:pPr>
            <a:r>
              <a:rPr lang="pl-PL" sz="1800" dirty="0" smtClean="0"/>
              <a:t>		Za: </a:t>
            </a:r>
            <a:r>
              <a:rPr lang="en-US" sz="1800" dirty="0" smtClean="0"/>
              <a:t>Schwartz</a:t>
            </a:r>
            <a:r>
              <a:rPr lang="en-US" sz="1800" dirty="0"/>
              <a:t>, Meredith</a:t>
            </a:r>
            <a:r>
              <a:rPr lang="pl-PL" sz="1800" i="1" dirty="0"/>
              <a:t>, </a:t>
            </a:r>
            <a:r>
              <a:rPr lang="en-US" sz="1600" dirty="0"/>
              <a:t> </a:t>
            </a:r>
            <a:r>
              <a:rPr lang="en-US" sz="1600" i="1" dirty="0"/>
              <a:t>Building for the Future</a:t>
            </a:r>
            <a:r>
              <a:rPr lang="pl-PL" sz="1600" b="1" dirty="0"/>
              <a:t>.</a:t>
            </a:r>
            <a:r>
              <a:rPr lang="pl-PL" sz="1600" dirty="0"/>
              <a:t> </a:t>
            </a:r>
            <a:r>
              <a:rPr lang="en-US" sz="1600" dirty="0"/>
              <a:t>Library </a:t>
            </a:r>
            <a:r>
              <a:rPr lang="pl-PL" sz="1600" dirty="0" smtClean="0"/>
              <a:t>		        </a:t>
            </a:r>
            <a:r>
              <a:rPr lang="en-US" sz="1600" dirty="0" smtClean="0"/>
              <a:t>Journal</a:t>
            </a:r>
            <a:r>
              <a:rPr lang="en-US" sz="1600" dirty="0"/>
              <a:t>. 9/15/2012</a:t>
            </a:r>
            <a:endParaRPr lang="pl-PL" sz="1600" dirty="0"/>
          </a:p>
          <a:p>
            <a:endParaRPr lang="pl-PL" sz="2800" dirty="0" smtClean="0"/>
          </a:p>
          <a:p>
            <a:endParaRPr lang="pl-PL" sz="2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12</a:t>
            </a:fld>
            <a:endParaRPr lang="pl-PL"/>
          </a:p>
        </p:txBody>
      </p:sp>
      <p:pic>
        <p:nvPicPr>
          <p:cNvPr id="5" name="Picture 2" descr="Stanowisko organizacji bibliotekarskich dot. odpowiedzialności karnej za naruszenie praw autorsk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B050"/>
                </a:solidFill>
              </a:rPr>
              <a:t>10 najpiękniejszych w roku 2013 według  </a:t>
            </a:r>
            <a:r>
              <a:rPr lang="pl-PL" sz="2800" dirty="0" smtClean="0">
                <a:hlinkClick r:id="rId2"/>
              </a:rPr>
              <a:t>www.designboom.com</a:t>
            </a:r>
            <a:r>
              <a:rPr lang="pl-PL" sz="2800" dirty="0" smtClean="0"/>
              <a:t> 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hlinkClick r:id="rId3"/>
              </a:rPr>
              <a:t>http://www.designboom.com/architecture/top-10-libraries</a:t>
            </a:r>
            <a:r>
              <a:rPr lang="pl-PL" sz="2400" dirty="0"/>
              <a:t> </a:t>
            </a:r>
            <a:endParaRPr lang="pl-PL" sz="2400" dirty="0" smtClean="0"/>
          </a:p>
          <a:p>
            <a:pPr marL="0" indent="0">
              <a:buNone/>
            </a:pPr>
            <a:endParaRPr lang="pl-PL" sz="2800" dirty="0"/>
          </a:p>
          <a:p>
            <a:r>
              <a:rPr lang="pl-PL" sz="2400" dirty="0" smtClean="0"/>
              <a:t>Założone w 1999 roku najobszerniejsze i najpopularniejsze czasopismo z zakresu architektury i projektowania  </a:t>
            </a:r>
          </a:p>
          <a:p>
            <a:r>
              <a:rPr lang="pl-PL" sz="2400" dirty="0" smtClean="0"/>
              <a:t>W 2007 TIME wskazał </a:t>
            </a:r>
            <a:r>
              <a:rPr lang="pl-PL" sz="2400" b="1" dirty="0" err="1" smtClean="0"/>
              <a:t>designboom</a:t>
            </a:r>
            <a:r>
              <a:rPr lang="pl-PL" sz="2400" dirty="0" smtClean="0"/>
              <a:t> jako pierwszego trend-</a:t>
            </a:r>
            <a:r>
              <a:rPr lang="pl-PL" sz="2400" dirty="0" err="1" smtClean="0"/>
              <a:t>settera</a:t>
            </a:r>
            <a:r>
              <a:rPr lang="pl-PL" sz="2400" dirty="0" smtClean="0"/>
              <a:t>  w świecie architektury i designu</a:t>
            </a:r>
          </a:p>
          <a:p>
            <a:r>
              <a:rPr lang="pl-PL" sz="2400" dirty="0" smtClean="0"/>
              <a:t> w 2011 uruchomiono równoległą wersję chińską(!)</a:t>
            </a:r>
            <a:endParaRPr lang="pl-PL" sz="24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1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04665"/>
            <a:ext cx="779145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2288" y="5733256"/>
            <a:ext cx="5486400" cy="57606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1. T</a:t>
            </a:r>
            <a:r>
              <a:rPr lang="en-US" dirty="0" smtClean="0"/>
              <a:t>he </a:t>
            </a:r>
            <a:r>
              <a:rPr lang="pl-PL" dirty="0" smtClean="0"/>
              <a:t> N</a:t>
            </a:r>
            <a:r>
              <a:rPr lang="en-US" dirty="0" err="1" smtClean="0"/>
              <a:t>ational</a:t>
            </a:r>
            <a:r>
              <a:rPr lang="en-US" dirty="0" smtClean="0"/>
              <a:t> </a:t>
            </a:r>
            <a:r>
              <a:rPr lang="pl-PL" dirty="0" smtClean="0"/>
              <a:t>L</a:t>
            </a:r>
            <a:r>
              <a:rPr lang="en-US" dirty="0" err="1" smtClean="0"/>
              <a:t>ibrary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pl-PL" dirty="0" err="1" smtClean="0"/>
              <a:t>S</a:t>
            </a:r>
            <a:r>
              <a:rPr lang="en-US" dirty="0" err="1" smtClean="0"/>
              <a:t>ejong</a:t>
            </a:r>
            <a:r>
              <a:rPr lang="en-US" dirty="0" smtClean="0"/>
              <a:t> </a:t>
            </a:r>
            <a:r>
              <a:rPr lang="pl-PL" dirty="0" smtClean="0"/>
              <a:t>City, Korea</a:t>
            </a:r>
            <a:br>
              <a:rPr lang="pl-PL" dirty="0" smtClean="0"/>
            </a:br>
            <a:r>
              <a:rPr lang="en-US" dirty="0" smtClean="0">
                <a:hlinkClick r:id="rId3"/>
              </a:rPr>
              <a:t>S.A.M.O.O</a:t>
            </a:r>
            <a:r>
              <a:rPr lang="en-US" dirty="0">
                <a:hlinkClick r:id="rId3"/>
              </a:rPr>
              <a:t>. architects &amp; engineers</a:t>
            </a:r>
            <a:r>
              <a:rPr lang="en-US" dirty="0"/>
              <a:t> </a:t>
            </a:r>
            <a:br>
              <a:rPr lang="en-US" dirty="0"/>
            </a:br>
            <a:endParaRPr lang="pl-PL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14</a:t>
            </a:fld>
            <a:endParaRPr lang="pl-PL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half" idx="2"/>
          </p:nvPr>
        </p:nvSpPr>
        <p:spPr>
          <a:xfrm>
            <a:off x="676274" y="6021288"/>
            <a:ext cx="7791451" cy="576064"/>
          </a:xfrm>
        </p:spPr>
        <p:txBody>
          <a:bodyPr>
            <a:normAutofit/>
          </a:bodyPr>
          <a:lstStyle/>
          <a:p>
            <a:r>
              <a:rPr lang="pl-PL" dirty="0" err="1" smtClean="0"/>
              <a:t>Sejong</a:t>
            </a:r>
            <a:r>
              <a:rPr lang="pl-PL" dirty="0" smtClean="0"/>
              <a:t> City, druga stolica Korei  Południowej, siedziba władz państwowych,</a:t>
            </a:r>
          </a:p>
          <a:p>
            <a:r>
              <a:rPr lang="pl-PL" dirty="0" smtClean="0"/>
              <a:t>Biblioteka Narodowa, pow. 22 tys. m</a:t>
            </a:r>
            <a:r>
              <a:rPr lang="pl-PL" baseline="30000" dirty="0" smtClean="0"/>
              <a:t>2</a:t>
            </a:r>
            <a:r>
              <a:rPr lang="pl-PL" dirty="0" smtClean="0"/>
              <a:t>, 6 pięter (2 podziemne)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90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15</a:t>
            </a:fld>
            <a:endParaRPr lang="pl-PL"/>
          </a:p>
        </p:txBody>
      </p:sp>
      <p:pic>
        <p:nvPicPr>
          <p:cNvPr id="10244" name="Picture 4" descr="http://www.designboom.com/wp-content/uploads/2013/09/SAMOO-national-library-of-sejong-city-designboom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79145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2. </a:t>
            </a:r>
            <a:r>
              <a:rPr lang="pl-PL" dirty="0"/>
              <a:t>T</a:t>
            </a:r>
            <a:r>
              <a:rPr lang="en-US" dirty="0" smtClean="0"/>
              <a:t>he </a:t>
            </a:r>
            <a:r>
              <a:rPr lang="pl-PL" dirty="0" err="1" smtClean="0"/>
              <a:t>B</a:t>
            </a:r>
            <a:r>
              <a:rPr lang="en-US" dirty="0" err="1" smtClean="0"/>
              <a:t>irmingham</a:t>
            </a:r>
            <a:r>
              <a:rPr lang="en-US" dirty="0" smtClean="0"/>
              <a:t> </a:t>
            </a:r>
            <a:r>
              <a:rPr lang="pl-PL" dirty="0" smtClean="0"/>
              <a:t>L</a:t>
            </a:r>
            <a:r>
              <a:rPr lang="en-US" dirty="0" err="1" smtClean="0"/>
              <a:t>ibrary</a:t>
            </a:r>
            <a:r>
              <a:rPr lang="en-US" dirty="0" smtClean="0"/>
              <a:t> 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>
                <a:hlinkClick r:id="rId2"/>
              </a:rPr>
              <a:t>M</a:t>
            </a:r>
            <a:r>
              <a:rPr lang="en-US" dirty="0" err="1" smtClean="0">
                <a:hlinkClick r:id="rId2"/>
              </a:rPr>
              <a:t>ecanoo</a:t>
            </a:r>
            <a:r>
              <a:rPr lang="en-US" dirty="0">
                <a:hlinkClick r:id="rId2"/>
              </a:rPr>
              <a:t> </a:t>
            </a:r>
            <a:r>
              <a:rPr lang="pl-PL" dirty="0" err="1" smtClean="0">
                <a:hlinkClick r:id="rId2"/>
              </a:rPr>
              <a:t>A</a:t>
            </a:r>
            <a:r>
              <a:rPr lang="en-US" dirty="0" err="1" smtClean="0">
                <a:hlinkClick r:id="rId2"/>
              </a:rPr>
              <a:t>rchitecten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Największa biblioteka miejska w Europie,  koszt 186 mln euro, elewacja  szkło i filigran metalowy; nawiązuje do tradycji lokalnego rzemiosła ,</a:t>
            </a:r>
          </a:p>
          <a:p>
            <a:r>
              <a:rPr lang="pl-PL" dirty="0" smtClean="0"/>
              <a:t>Lb. odwiedzin szacowana na rok 2014:  ~3 mln</a:t>
            </a:r>
            <a:endParaRPr lang="pl-PL" dirty="0"/>
          </a:p>
        </p:txBody>
      </p:sp>
      <p:pic>
        <p:nvPicPr>
          <p:cNvPr id="6146" name="Picture 2" descr="mecanoo architecten unveil filigreed birmingham library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4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17</a:t>
            </a:fld>
            <a:endParaRPr lang="pl-PL"/>
          </a:p>
        </p:txBody>
      </p:sp>
      <p:pic>
        <p:nvPicPr>
          <p:cNvPr id="9218" name="Picture 2" descr="http://www.designboom.com/wp-content/uploads/2013/08/library-of-birmingham-by-mecanoo-biggest-in-europe-designboom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9145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2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hlinkClick r:id="rId2"/>
              </a:rPr>
              <a:t>Elsa M</a:t>
            </a:r>
            <a:r>
              <a:rPr lang="en-US" dirty="0" err="1" smtClean="0">
                <a:hlinkClick r:id="rId2"/>
              </a:rPr>
              <a:t>orante</a:t>
            </a:r>
            <a:r>
              <a:rPr lang="en-US" dirty="0" smtClean="0">
                <a:hlinkClick r:id="rId2"/>
              </a:rPr>
              <a:t> </a:t>
            </a:r>
            <a:r>
              <a:rPr lang="pl-PL" dirty="0" smtClean="0">
                <a:hlinkClick r:id="rId2"/>
              </a:rPr>
              <a:t>P</a:t>
            </a:r>
            <a:r>
              <a:rPr lang="en-US" dirty="0" err="1" smtClean="0">
                <a:hlinkClick r:id="rId2"/>
              </a:rPr>
              <a:t>ublic</a:t>
            </a:r>
            <a:r>
              <a:rPr lang="en-US" dirty="0" smtClean="0">
                <a:hlinkClick r:id="rId2"/>
              </a:rPr>
              <a:t> </a:t>
            </a:r>
            <a:r>
              <a:rPr lang="pl-PL" dirty="0" smtClean="0">
                <a:hlinkClick r:id="rId2"/>
              </a:rPr>
              <a:t>L</a:t>
            </a:r>
            <a:r>
              <a:rPr lang="en-US" dirty="0" err="1" smtClean="0">
                <a:hlinkClick r:id="rId2"/>
              </a:rPr>
              <a:t>ibrary</a:t>
            </a:r>
            <a:r>
              <a:rPr lang="pl-PL" dirty="0">
                <a:hlinkClick r:id="rId2"/>
              </a:rPr>
              <a:t> </a:t>
            </a:r>
            <a:r>
              <a:rPr lang="pl-PL" dirty="0" smtClean="0">
                <a:hlinkClick r:id="rId2"/>
              </a:rPr>
              <a:t/>
            </a:r>
            <a:br>
              <a:rPr lang="pl-PL" dirty="0" smtClean="0">
                <a:hlinkClick r:id="rId2"/>
              </a:rPr>
            </a:br>
            <a:r>
              <a:rPr lang="en-US" dirty="0" smtClean="0">
                <a:hlinkClick r:id="rId2"/>
              </a:rPr>
              <a:t>DAP</a:t>
            </a:r>
            <a:r>
              <a:rPr lang="pl-PL" dirty="0" smtClean="0">
                <a:hlinkClick r:id="rId2"/>
              </a:rPr>
              <a:t> Studio </a:t>
            </a:r>
            <a:r>
              <a:rPr lang="en-US" dirty="0" smtClean="0">
                <a:hlinkClick r:id="rId2"/>
              </a:rPr>
              <a:t>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err="1" smtClean="0"/>
              <a:t>Lonate</a:t>
            </a:r>
            <a:r>
              <a:rPr lang="pl-PL" dirty="0" smtClean="0"/>
              <a:t> </a:t>
            </a:r>
            <a:r>
              <a:rPr lang="pl-PL" dirty="0" err="1"/>
              <a:t>C</a:t>
            </a:r>
            <a:r>
              <a:rPr lang="pl-PL" dirty="0" err="1" smtClean="0"/>
              <a:t>eppino</a:t>
            </a:r>
            <a:r>
              <a:rPr lang="pl-PL" dirty="0" smtClean="0"/>
              <a:t>, Lombardia, </a:t>
            </a:r>
          </a:p>
          <a:p>
            <a:r>
              <a:rPr lang="pl-PL" dirty="0" smtClean="0"/>
              <a:t>Kontrast (dialog) między barokową formą kaplicy a dobudowanym blokiem   </a:t>
            </a:r>
            <a:endParaRPr lang="pl-PL" dirty="0"/>
          </a:p>
        </p:txBody>
      </p:sp>
      <p:pic>
        <p:nvPicPr>
          <p:cNvPr id="7175" name="Picture 7" descr="http://www.designboom.com/wp-content/dbsub/380507/2013-11-15/img_5_1384540189_d69263168c3ea791cea399ad5aae828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550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19</a:t>
            </a:fld>
            <a:endParaRPr lang="pl-PL"/>
          </a:p>
        </p:txBody>
      </p:sp>
      <p:pic>
        <p:nvPicPr>
          <p:cNvPr id="8194" name="Picture 2" descr="http://www.designboom.com/wp-content/dbsub/380507/2013-11-15/img_3_1384540189_46844d8df449bbd858cf660df83a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7914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Kielce  2008, Poznań 2011</a:t>
            </a:r>
            <a:endParaRPr lang="pl-PL" sz="32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dirty="0" smtClean="0"/>
              <a:t>Nie mieliśmy </a:t>
            </a:r>
            <a:r>
              <a:rPr lang="pl-PL" dirty="0"/>
              <a:t>wątpliwości, czego potrzebujemy, my i nasi </a:t>
            </a:r>
            <a:r>
              <a:rPr lang="pl-PL" dirty="0" smtClean="0"/>
              <a:t>czytelnicy</a:t>
            </a:r>
          </a:p>
          <a:p>
            <a:pPr marL="0" indent="0" algn="just">
              <a:buNone/>
            </a:pPr>
            <a:r>
              <a:rPr lang="pl-PL" dirty="0" smtClean="0"/>
              <a:t>  </a:t>
            </a:r>
          </a:p>
          <a:p>
            <a:pPr algn="just"/>
            <a:r>
              <a:rPr lang="pl-PL" dirty="0" smtClean="0"/>
              <a:t>Czy dziś jest </a:t>
            </a:r>
            <a:r>
              <a:rPr lang="pl-PL" dirty="0"/>
              <a:t>jeszcze temat dla architektów i bibliotekarzy? Czy </a:t>
            </a:r>
            <a:r>
              <a:rPr lang="pl-PL" dirty="0" smtClean="0"/>
              <a:t> nowe </a:t>
            </a:r>
            <a:r>
              <a:rPr lang="pl-PL" dirty="0"/>
              <a:t>gmachy </a:t>
            </a:r>
            <a:r>
              <a:rPr lang="pl-PL" dirty="0" smtClean="0"/>
              <a:t>bibliotek maja sens w  </a:t>
            </a:r>
            <a:r>
              <a:rPr lang="pl-PL" dirty="0"/>
              <a:t>dobie powszechnego dostępu do informacji cyfrowej, bibliotek wirtualnych i przechowywania danych  w chmurze? </a:t>
            </a:r>
            <a:endParaRPr lang="pl-PL" dirty="0" smtClean="0"/>
          </a:p>
          <a:p>
            <a:pPr marL="0" indent="0" algn="just">
              <a:buNone/>
            </a:pPr>
            <a:endParaRPr lang="pl-PL" dirty="0" smtClean="0"/>
          </a:p>
          <a:p>
            <a:pPr algn="just"/>
            <a:r>
              <a:rPr lang="pl-PL" dirty="0" smtClean="0"/>
              <a:t>Czy </a:t>
            </a:r>
            <a:r>
              <a:rPr lang="pl-PL" dirty="0"/>
              <a:t>my sami jesteśmy do tego przekonani i jak przekonać tych, </a:t>
            </a:r>
            <a:r>
              <a:rPr lang="pl-PL" dirty="0" smtClean="0"/>
              <a:t>którzy  </a:t>
            </a:r>
            <a:r>
              <a:rPr lang="pl-PL" dirty="0"/>
              <a:t>mogą na to dać </a:t>
            </a:r>
            <a:r>
              <a:rPr lang="pl-PL" dirty="0" smtClean="0"/>
              <a:t>pieniądze? </a:t>
            </a:r>
          </a:p>
          <a:p>
            <a:pPr marL="0" indent="0" algn="just">
              <a:buNone/>
            </a:pPr>
            <a:endParaRPr lang="pl-PL" dirty="0" smtClean="0"/>
          </a:p>
          <a:p>
            <a:pPr algn="just"/>
            <a:r>
              <a:rPr lang="pl-PL" dirty="0" smtClean="0"/>
              <a:t>Jak </a:t>
            </a:r>
            <a:r>
              <a:rPr lang="pl-PL" dirty="0"/>
              <a:t>projektować,  budować i organizować nowe gmachy bibliotek, aby </a:t>
            </a:r>
            <a:r>
              <a:rPr lang="pl-PL" dirty="0" smtClean="0"/>
              <a:t>odnieść </a:t>
            </a:r>
            <a:r>
              <a:rPr lang="pl-PL" dirty="0"/>
              <a:t>sukces: </a:t>
            </a:r>
            <a:r>
              <a:rPr lang="pl-PL" dirty="0" smtClean="0"/>
              <a:t>stworzyć </a:t>
            </a:r>
            <a:r>
              <a:rPr lang="pl-PL" dirty="0"/>
              <a:t>atrakcyjną i innowacyjną </a:t>
            </a:r>
            <a:r>
              <a:rPr lang="pl-PL" dirty="0" smtClean="0"/>
              <a:t>przestrzeń, której koszt wytworzenia uzasadni się sam  - </a:t>
            </a:r>
            <a:r>
              <a:rPr lang="pl-PL" dirty="0"/>
              <a:t>liczbą przychodzących czytelników, gości, ciekawskich… </a:t>
            </a:r>
          </a:p>
          <a:p>
            <a:pPr marL="0" indent="0" algn="just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2</a:t>
            </a:fld>
            <a:endParaRPr lang="pl-PL"/>
          </a:p>
        </p:txBody>
      </p:sp>
      <p:pic>
        <p:nvPicPr>
          <p:cNvPr id="5" name="Picture 2" descr="Stanowisko organizacji bibliotekarskich dot. odpowiedzialności karnej za naruszenie praw autorsk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hlinkClick r:id="rId2"/>
              </a:rPr>
              <a:t>D</a:t>
            </a:r>
            <a:r>
              <a:rPr lang="en-US" dirty="0" err="1" smtClean="0">
                <a:hlinkClick r:id="rId2"/>
              </a:rPr>
              <a:t>atong</a:t>
            </a:r>
            <a:r>
              <a:rPr lang="en-US" dirty="0" smtClean="0">
                <a:hlinkClick r:id="rId2"/>
              </a:rPr>
              <a:t> </a:t>
            </a:r>
            <a:r>
              <a:rPr lang="pl-PL" dirty="0" smtClean="0">
                <a:hlinkClick r:id="rId2"/>
              </a:rPr>
              <a:t>L</a:t>
            </a:r>
            <a:r>
              <a:rPr lang="en-US" dirty="0" err="1" smtClean="0">
                <a:hlinkClick r:id="rId2"/>
              </a:rPr>
              <a:t>ibrary</a:t>
            </a:r>
            <a:r>
              <a:rPr lang="en-US" dirty="0" smtClean="0">
                <a:hlinkClick r:id="rId2"/>
              </a:rPr>
              <a:t> </a:t>
            </a:r>
            <a:r>
              <a:rPr lang="pl-PL" dirty="0" smtClean="0">
                <a:hlinkClick r:id="rId2"/>
              </a:rPr>
              <a:t/>
            </a:r>
            <a:br>
              <a:rPr lang="pl-PL" dirty="0" smtClean="0">
                <a:hlinkClick r:id="rId2"/>
              </a:rPr>
            </a:br>
            <a:r>
              <a:rPr lang="pl-PL" dirty="0" smtClean="0">
                <a:hlinkClick r:id="rId2"/>
              </a:rPr>
              <a:t>P</a:t>
            </a:r>
            <a:r>
              <a:rPr lang="en-US" dirty="0" err="1" smtClean="0">
                <a:hlinkClick r:id="rId2"/>
              </a:rPr>
              <a:t>reston</a:t>
            </a:r>
            <a:r>
              <a:rPr lang="en-US" dirty="0" smtClean="0">
                <a:hlinkClick r:id="rId2"/>
              </a:rPr>
              <a:t> </a:t>
            </a:r>
            <a:r>
              <a:rPr lang="pl-PL" dirty="0" smtClean="0">
                <a:hlinkClick r:id="rId2"/>
              </a:rPr>
              <a:t>S</a:t>
            </a:r>
            <a:r>
              <a:rPr lang="en-US" dirty="0" err="1" smtClean="0">
                <a:hlinkClick r:id="rId2"/>
              </a:rPr>
              <a:t>cott</a:t>
            </a:r>
            <a:r>
              <a:rPr lang="en-US" dirty="0" smtClean="0">
                <a:hlinkClick r:id="rId2"/>
              </a:rPr>
              <a:t> </a:t>
            </a:r>
            <a:r>
              <a:rPr lang="pl-PL" dirty="0" smtClean="0">
                <a:hlinkClick r:id="rId2"/>
              </a:rPr>
              <a:t>C</a:t>
            </a:r>
            <a:r>
              <a:rPr lang="en-US" dirty="0" err="1" smtClean="0">
                <a:hlinkClick r:id="rId2"/>
              </a:rPr>
              <a:t>ohen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Główna biblioteka  </a:t>
            </a:r>
            <a:r>
              <a:rPr lang="pl-PL" dirty="0"/>
              <a:t>miasta </a:t>
            </a:r>
            <a:r>
              <a:rPr lang="pl-PL" dirty="0" smtClean="0"/>
              <a:t>Datong,  Chiny</a:t>
            </a:r>
            <a:r>
              <a:rPr lang="pl-PL" dirty="0"/>
              <a:t>, pod granica mongolską, </a:t>
            </a:r>
            <a:r>
              <a:rPr lang="pl-PL" dirty="0" smtClean="0"/>
              <a:t>w trudnym terenie, na wys. 1000 m </a:t>
            </a:r>
            <a:r>
              <a:rPr lang="pl-PL" dirty="0" err="1" smtClean="0"/>
              <a:t>npm</a:t>
            </a:r>
            <a:r>
              <a:rPr lang="pl-PL" dirty="0" smtClean="0"/>
              <a:t>., stąd forma „tektoniczna”</a:t>
            </a:r>
            <a:endParaRPr lang="pl-PL" dirty="0"/>
          </a:p>
        </p:txBody>
      </p:sp>
      <p:pic>
        <p:nvPicPr>
          <p:cNvPr id="8194" name="Picture 2" descr="http://www.designboom.com/wp-content/uploads/2013/12/pscdatong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r="119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8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21</a:t>
            </a:fld>
            <a:endParaRPr lang="pl-PL"/>
          </a:p>
        </p:txBody>
      </p:sp>
      <p:pic>
        <p:nvPicPr>
          <p:cNvPr id="7170" name="Picture 2" descr="http://www.designboom.com/wp-content/uploads/2013/04/pscdatong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7914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hlinkClick r:id="rId2"/>
              </a:rPr>
              <a:t>Scholar’s</a:t>
            </a:r>
            <a:r>
              <a:rPr lang="pl-PL" dirty="0" smtClean="0">
                <a:hlinkClick r:id="rId2"/>
              </a:rPr>
              <a:t> </a:t>
            </a:r>
            <a:r>
              <a:rPr lang="pl-PL" dirty="0" err="1" smtClean="0">
                <a:hlinkClick r:id="rId2"/>
              </a:rPr>
              <a:t>library</a:t>
            </a:r>
            <a:r>
              <a:rPr lang="pl-PL" dirty="0" smtClean="0">
                <a:hlinkClick r:id="rId2"/>
              </a:rPr>
              <a:t>,  </a:t>
            </a:r>
            <a:r>
              <a:rPr lang="pl-PL" dirty="0" err="1" smtClean="0">
                <a:hlinkClick r:id="rId2"/>
              </a:rPr>
              <a:t>Catskill</a:t>
            </a:r>
            <a:r>
              <a:rPr lang="pl-PL" dirty="0" smtClean="0">
                <a:hlinkClick r:id="rId2"/>
              </a:rPr>
              <a:t> Mountains, NY, USA</a:t>
            </a:r>
            <a:br>
              <a:rPr lang="pl-PL" dirty="0" smtClean="0">
                <a:hlinkClick r:id="rId2"/>
              </a:rPr>
            </a:br>
            <a:r>
              <a:rPr lang="pl-PL" dirty="0" smtClean="0">
                <a:hlinkClick r:id="rId2"/>
              </a:rPr>
              <a:t>GLUCK</a:t>
            </a:r>
            <a:r>
              <a:rPr lang="pl-PL" dirty="0">
                <a:hlinkClick r:id="rId2"/>
              </a:rPr>
              <a:t>+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Sanktuarium w lesie,  prosta struktura o platońskich proporcjach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22</a:t>
            </a:fld>
            <a:endParaRPr lang="pl-PL"/>
          </a:p>
        </p:txBody>
      </p:sp>
      <p:pic>
        <p:nvPicPr>
          <p:cNvPr id="9218" name="Picture 2" descr="http://www.designboom.com/wp-content/uploads/2013/12/GLUCK+-scholar-library-NY-designboom-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r="31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23</a:t>
            </a:fld>
            <a:endParaRPr lang="pl-PL"/>
          </a:p>
        </p:txBody>
      </p:sp>
      <p:pic>
        <p:nvPicPr>
          <p:cNvPr id="1026" name="Picture 2" descr="&quot;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9145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hlinkClick r:id="rId2"/>
              </a:rPr>
              <a:t>Baghdad</a:t>
            </a:r>
            <a:r>
              <a:rPr lang="pl-PL" dirty="0" smtClean="0">
                <a:hlinkClick r:id="rId2"/>
              </a:rPr>
              <a:t>, Biblioteka Miejska</a:t>
            </a:r>
            <a:br>
              <a:rPr lang="pl-PL" dirty="0" smtClean="0">
                <a:hlinkClick r:id="rId2"/>
              </a:rPr>
            </a:br>
            <a:r>
              <a:rPr lang="en-US" dirty="0" smtClean="0">
                <a:hlinkClick r:id="rId2"/>
              </a:rPr>
              <a:t>AMBS </a:t>
            </a:r>
            <a:r>
              <a:rPr lang="en-US" dirty="0">
                <a:hlinkClick r:id="rId2"/>
              </a:rPr>
              <a:t>architects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Pierwsza biblioteka publiczna zbudowana w Bagdadzie od lat 70. </a:t>
            </a:r>
            <a:r>
              <a:rPr lang="pl-PL" dirty="0" smtClean="0"/>
              <a:t>, w kształcie  kropli wody i znaku kuficznego (kaligrafia </a:t>
            </a:r>
            <a:r>
              <a:rPr lang="pl-PL" dirty="0" err="1" smtClean="0"/>
              <a:t>staroarabska</a:t>
            </a:r>
            <a:r>
              <a:rPr lang="pl-PL" dirty="0" smtClean="0"/>
              <a:t>) oznaczającego czytanie.</a:t>
            </a:r>
            <a:endParaRPr lang="en-US" dirty="0"/>
          </a:p>
          <a:p>
            <a:r>
              <a:rPr lang="pl-PL" b="1" dirty="0" smtClean="0"/>
              <a:t> </a:t>
            </a:r>
            <a:endParaRPr lang="en-US" dirty="0"/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24</a:t>
            </a:fld>
            <a:endParaRPr lang="pl-PL"/>
          </a:p>
        </p:txBody>
      </p:sp>
      <p:pic>
        <p:nvPicPr>
          <p:cNvPr id="10242" name="Picture 2" descr="http://www.designboom.com/wp-content/uploads/2013/12/AMBS-baghdad-library-designboom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r="99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25</a:t>
            </a:fld>
            <a:endParaRPr lang="pl-PL"/>
          </a:p>
        </p:txBody>
      </p:sp>
      <p:pic>
        <p:nvPicPr>
          <p:cNvPr id="6146" name="Picture 2" descr="http://www.designboom.com/wp-content/uploads/2013/06/AMBS-baghdad-library-designboom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79145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Biblioteka Filologiczna, </a:t>
            </a:r>
            <a:r>
              <a:rPr lang="pl-PL" dirty="0" err="1" smtClean="0"/>
              <a:t>F</a:t>
            </a:r>
            <a:r>
              <a:rPr lang="pl-PL" dirty="0" err="1" smtClean="0"/>
              <a:t>reie</a:t>
            </a:r>
            <a:r>
              <a:rPr lang="pl-PL" dirty="0" smtClean="0"/>
              <a:t> </a:t>
            </a:r>
            <a:r>
              <a:rPr lang="pl-PL" dirty="0" err="1" smtClean="0"/>
              <a:t>Universitat</a:t>
            </a:r>
            <a:r>
              <a:rPr lang="pl-PL" dirty="0" smtClean="0"/>
              <a:t>, Berlin</a:t>
            </a:r>
            <a:r>
              <a:rPr lang="pl-PL" dirty="0" smtClean="0">
                <a:hlinkClick r:id="rId2"/>
              </a:rPr>
              <a:t> </a:t>
            </a:r>
            <a:r>
              <a:rPr lang="pl-PL" dirty="0">
                <a:hlinkClick r:id="rId2"/>
              </a:rPr>
              <a:t/>
            </a:r>
            <a:br>
              <a:rPr lang="pl-PL" dirty="0">
                <a:hlinkClick r:id="rId2"/>
              </a:rPr>
            </a:br>
            <a:r>
              <a:rPr lang="pl-PL" dirty="0" smtClean="0">
                <a:hlinkClick r:id="rId2"/>
              </a:rPr>
              <a:t>N</a:t>
            </a:r>
            <a:r>
              <a:rPr lang="pl-PL" dirty="0" smtClean="0">
                <a:hlinkClick r:id="rId2"/>
              </a:rPr>
              <a:t>orman </a:t>
            </a:r>
            <a:r>
              <a:rPr lang="pl-PL" dirty="0">
                <a:hlinkClick r:id="rId2"/>
              </a:rPr>
              <a:t>F</a:t>
            </a:r>
            <a:r>
              <a:rPr lang="pl-PL" dirty="0" smtClean="0">
                <a:hlinkClick r:id="rId2"/>
              </a:rPr>
              <a:t>oster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Biblioteka jak mózg, przykryta </a:t>
            </a:r>
            <a:r>
              <a:rPr lang="pl-PL" dirty="0" err="1" smtClean="0"/>
              <a:t>czaszaąprzepuszczająca</a:t>
            </a:r>
            <a:r>
              <a:rPr lang="pl-PL" dirty="0" err="1"/>
              <a:t>ą</a:t>
            </a:r>
            <a:r>
              <a:rPr lang="pl-PL" dirty="0" err="1" smtClean="0"/>
              <a:t>delikatnie</a:t>
            </a:r>
            <a:r>
              <a:rPr lang="pl-PL" dirty="0" smtClean="0"/>
              <a:t> naturalne światło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26</a:t>
            </a:fld>
            <a:endParaRPr lang="pl-PL"/>
          </a:p>
        </p:txBody>
      </p:sp>
      <p:pic>
        <p:nvPicPr>
          <p:cNvPr id="11266" name="Picture 2" descr="http://www.designboom.com/wp-content/uploads/2013/12/img_1_1381581174_88657ac6f9a3ad6a507957a3ddb93e6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27</a:t>
            </a:fld>
            <a:endParaRPr lang="pl-PL"/>
          </a:p>
        </p:txBody>
      </p:sp>
      <p:pic>
        <p:nvPicPr>
          <p:cNvPr id="5122" name="Picture 2" descr="http://www.designboom.com/wp-content/dbsub/379214/2013-10-12/img_2_1381581174_6e9d349db21f0f817885ad504b008f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9145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8864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Seynayoki</a:t>
            </a:r>
            <a:r>
              <a:rPr lang="pl-PL" dirty="0" smtClean="0"/>
              <a:t>, biblioteka miejska </a:t>
            </a:r>
            <a:br>
              <a:rPr lang="pl-PL" dirty="0" smtClean="0"/>
            </a:br>
            <a:r>
              <a:rPr lang="en-US" dirty="0" smtClean="0">
                <a:hlinkClick r:id="rId2"/>
              </a:rPr>
              <a:t>JKMM </a:t>
            </a:r>
            <a:r>
              <a:rPr lang="en-US" dirty="0">
                <a:hlinkClick r:id="rId2"/>
              </a:rPr>
              <a:t>architects</a:t>
            </a:r>
            <a:r>
              <a:rPr lang="pl-PL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Południowa Finlandia, rozbudowa centrum miejskiego projektu Alvara Aalto ,(1965) </a:t>
            </a:r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28</a:t>
            </a:fld>
            <a:endParaRPr lang="pl-PL"/>
          </a:p>
        </p:txBody>
      </p:sp>
      <p:pic>
        <p:nvPicPr>
          <p:cNvPr id="1026" name="Picture 2" descr="http://www.designboom.com/wp-content/uploads/2013/12/seinajoki_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 r="141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29</a:t>
            </a:fld>
            <a:endParaRPr lang="pl-PL"/>
          </a:p>
        </p:txBody>
      </p:sp>
      <p:pic>
        <p:nvPicPr>
          <p:cNvPr id="4100" name="Picture 4" descr="http://www.designboom.com/wp-content/uploads/2013/04/seinajoki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914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 Zagrożenia </a:t>
            </a:r>
            <a:br>
              <a:rPr lang="pl-PL" sz="3200" b="1" dirty="0" smtClean="0">
                <a:solidFill>
                  <a:srgbClr val="00B050"/>
                </a:solidFill>
              </a:rPr>
            </a:br>
            <a:r>
              <a:rPr lang="pl-PL" sz="2400" b="1" dirty="0" smtClean="0">
                <a:solidFill>
                  <a:srgbClr val="00B050"/>
                </a:solidFill>
              </a:rPr>
              <a:t>(oczywista oczywistość, ale poparta  liczbami)</a:t>
            </a:r>
            <a:endParaRPr lang="pl-PL" sz="32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NUKAT</a:t>
            </a:r>
            <a:r>
              <a:rPr lang="pl-PL" sz="2400" dirty="0"/>
              <a:t>, hasło przedmiotowe:  </a:t>
            </a:r>
            <a:r>
              <a:rPr lang="pl-PL" sz="2400" b="1" i="1" dirty="0"/>
              <a:t>b</a:t>
            </a:r>
            <a:r>
              <a:rPr lang="pl-PL" sz="2400" b="1" i="1" dirty="0" smtClean="0"/>
              <a:t>iblioteki  </a:t>
            </a:r>
            <a:r>
              <a:rPr lang="pl-PL" sz="2400" b="1" i="1" dirty="0"/>
              <a:t>(budynki)   </a:t>
            </a:r>
            <a:r>
              <a:rPr lang="pl-PL" sz="2400" dirty="0"/>
              <a:t>- 37 książek, z czego tylko 7 wyd. w XXI wieku i aż 8 przed 1961 rokiem </a:t>
            </a:r>
          </a:p>
          <a:p>
            <a:r>
              <a:rPr lang="pl-PL" sz="2400" b="1" dirty="0"/>
              <a:t>NUKAT</a:t>
            </a:r>
            <a:r>
              <a:rPr lang="pl-PL" sz="2400" dirty="0"/>
              <a:t>, wyszukiwanie zaawansowane: </a:t>
            </a:r>
            <a:r>
              <a:rPr lang="pl-PL" sz="2400" b="1" i="1" dirty="0"/>
              <a:t>biblioteki + </a:t>
            </a:r>
            <a:r>
              <a:rPr lang="pl-PL" sz="2400" b="1" i="1" dirty="0" smtClean="0"/>
              <a:t>prognozy </a:t>
            </a:r>
            <a:r>
              <a:rPr lang="pl-PL" sz="2400" dirty="0"/>
              <a:t>– 23 książki, z czego aż 13 wyd. w XXI wieku</a:t>
            </a:r>
          </a:p>
          <a:p>
            <a:r>
              <a:rPr lang="pl-PL" sz="2400" b="1" dirty="0"/>
              <a:t>Biblioteka Kongresu</a:t>
            </a:r>
            <a:r>
              <a:rPr lang="pl-PL" sz="2400" dirty="0"/>
              <a:t>, wyszukiwanie zaawansowane: </a:t>
            </a:r>
            <a:r>
              <a:rPr lang="pl-PL" sz="2400" b="1" i="1" dirty="0" err="1" smtClean="0"/>
              <a:t>future</a:t>
            </a:r>
            <a:r>
              <a:rPr lang="pl-PL" sz="2400" b="1" i="1" dirty="0" smtClean="0"/>
              <a:t> </a:t>
            </a:r>
            <a:r>
              <a:rPr lang="pl-PL" sz="2400" b="1" i="1" dirty="0" err="1"/>
              <a:t>library</a:t>
            </a:r>
            <a:r>
              <a:rPr lang="pl-PL" sz="2400" b="1" i="1" dirty="0"/>
              <a:t> </a:t>
            </a:r>
            <a:r>
              <a:rPr lang="pl-PL" sz="2400" b="1" i="1" dirty="0" err="1"/>
              <a:t>buildings</a:t>
            </a:r>
            <a:r>
              <a:rPr lang="pl-PL" sz="2400" dirty="0"/>
              <a:t> – 63 książki, z czego 25 wyd. w XXI wieku.</a:t>
            </a:r>
          </a:p>
          <a:p>
            <a:r>
              <a:rPr lang="pl-PL" sz="2400" b="1" dirty="0" smtClean="0"/>
              <a:t>e-zasoby </a:t>
            </a:r>
            <a:r>
              <a:rPr lang="pl-PL" sz="2400" dirty="0" smtClean="0"/>
              <a:t>udostępniane przez BUW/ EBSCO Discovery Service, </a:t>
            </a:r>
            <a:r>
              <a:rPr lang="pl-PL" sz="2400" dirty="0"/>
              <a:t>wyszukiwanie </a:t>
            </a:r>
            <a:r>
              <a:rPr lang="pl-PL" sz="2400" dirty="0" smtClean="0"/>
              <a:t>zaawansowane: </a:t>
            </a:r>
            <a:r>
              <a:rPr lang="pl-PL" sz="2400" b="1" i="1" dirty="0" err="1" smtClean="0"/>
              <a:t>future</a:t>
            </a:r>
            <a:r>
              <a:rPr lang="pl-PL" sz="2400" b="1" i="1" dirty="0" smtClean="0"/>
              <a:t> </a:t>
            </a:r>
            <a:r>
              <a:rPr lang="pl-PL" sz="2400" b="1" i="1" dirty="0" err="1"/>
              <a:t>library</a:t>
            </a:r>
            <a:r>
              <a:rPr lang="pl-PL" sz="2400" b="1" i="1" dirty="0"/>
              <a:t> </a:t>
            </a:r>
            <a:r>
              <a:rPr lang="pl-PL" sz="2400" b="1" i="1" dirty="0" err="1" smtClean="0"/>
              <a:t>buildings</a:t>
            </a:r>
            <a:r>
              <a:rPr lang="pl-PL" sz="2400" b="1" dirty="0" smtClean="0"/>
              <a:t> </a:t>
            </a:r>
            <a:r>
              <a:rPr lang="pl-PL" sz="2400" dirty="0" smtClean="0"/>
              <a:t>- 593</a:t>
            </a:r>
            <a:r>
              <a:rPr lang="pl-PL" sz="2400" dirty="0"/>
              <a:t> 415 pozycji, </a:t>
            </a:r>
            <a:r>
              <a:rPr lang="pl-PL" sz="2400" dirty="0" smtClean="0"/>
              <a:t>głównie artykułów;  </a:t>
            </a:r>
            <a:endParaRPr lang="pl-PL" sz="2400" dirty="0"/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9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hlinkClick r:id="rId2"/>
              </a:rPr>
              <a:t>B</a:t>
            </a:r>
            <a:r>
              <a:rPr lang="pt-BR" dirty="0" smtClean="0">
                <a:hlinkClick r:id="rId2"/>
              </a:rPr>
              <a:t>iblioteca </a:t>
            </a:r>
            <a:r>
              <a:rPr lang="pl-PL" dirty="0">
                <a:hlinkClick r:id="rId2"/>
              </a:rPr>
              <a:t>V</a:t>
            </a:r>
            <a:r>
              <a:rPr lang="pt-BR" dirty="0" smtClean="0">
                <a:hlinkClick r:id="rId2"/>
              </a:rPr>
              <a:t>asconcelos </a:t>
            </a:r>
            <a:r>
              <a:rPr lang="pl-PL" dirty="0" smtClean="0">
                <a:hlinkClick r:id="rId2"/>
              </a:rPr>
              <a:t/>
            </a:r>
            <a:br>
              <a:rPr lang="pl-PL" dirty="0" smtClean="0">
                <a:hlinkClick r:id="rId2"/>
              </a:rPr>
            </a:br>
            <a:r>
              <a:rPr lang="pt-BR" dirty="0" smtClean="0">
                <a:hlinkClick r:id="rId2"/>
              </a:rPr>
              <a:t>TAX </a:t>
            </a:r>
            <a:r>
              <a:rPr lang="pt-BR" dirty="0">
                <a:hlinkClick r:id="rId2"/>
              </a:rPr>
              <a:t>arquitectura | </a:t>
            </a:r>
            <a:r>
              <a:rPr lang="pl-PL" dirty="0" smtClean="0">
                <a:hlinkClick r:id="rId2"/>
              </a:rPr>
              <a:t>A</a:t>
            </a:r>
            <a:r>
              <a:rPr lang="pt-BR" dirty="0" smtClean="0">
                <a:hlinkClick r:id="rId2"/>
              </a:rPr>
              <a:t>lberto </a:t>
            </a:r>
            <a:r>
              <a:rPr lang="pl-PL" dirty="0">
                <a:hlinkClick r:id="rId2"/>
              </a:rPr>
              <a:t>K</a:t>
            </a:r>
            <a:r>
              <a:rPr lang="pt-BR" dirty="0" smtClean="0">
                <a:hlinkClick r:id="rId2"/>
              </a:rPr>
              <a:t>alach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Mexico City, dawna fabryka tekstyliów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30</a:t>
            </a:fld>
            <a:endParaRPr lang="pl-PL"/>
          </a:p>
        </p:txBody>
      </p:sp>
      <p:pic>
        <p:nvPicPr>
          <p:cNvPr id="13314" name="Picture 2" descr="http://www.designboom.com/wp-content/uploads/2013/12/alberto-kalach-biblioteca-vasconcelos-designboom-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31</a:t>
            </a:fld>
            <a:endParaRPr lang="pl-PL"/>
          </a:p>
        </p:txBody>
      </p:sp>
      <p:pic>
        <p:nvPicPr>
          <p:cNvPr id="3074" name="Picture 2" descr="http://www.designboom.com/wp-content/uploads/2013/09/alberto-kalach-biblioteca-vasconcelos-designboom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79145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>
                <a:hlinkClick r:id="rId2"/>
              </a:rPr>
              <a:t>H</a:t>
            </a:r>
            <a:r>
              <a:rPr lang="en-US" dirty="0" err="1" smtClean="0">
                <a:hlinkClick r:id="rId2"/>
              </a:rPr>
              <a:t>elsinki</a:t>
            </a:r>
            <a:r>
              <a:rPr lang="en-US" dirty="0" smtClean="0">
                <a:hlinkClick r:id="rId2"/>
              </a:rPr>
              <a:t> </a:t>
            </a:r>
            <a:r>
              <a:rPr lang="pl-PL" dirty="0">
                <a:hlinkClick r:id="rId2"/>
              </a:rPr>
              <a:t>U</a:t>
            </a:r>
            <a:r>
              <a:rPr lang="en-US" dirty="0" err="1" smtClean="0">
                <a:hlinkClick r:id="rId2"/>
              </a:rPr>
              <a:t>niversity</a:t>
            </a:r>
            <a:r>
              <a:rPr lang="en-US" dirty="0" smtClean="0">
                <a:hlinkClick r:id="rId2"/>
              </a:rPr>
              <a:t> </a:t>
            </a:r>
            <a:r>
              <a:rPr lang="pl-PL" dirty="0" smtClean="0">
                <a:hlinkClick r:id="rId2"/>
              </a:rPr>
              <a:t>Li</a:t>
            </a:r>
            <a:r>
              <a:rPr lang="en-US" dirty="0" err="1" smtClean="0">
                <a:hlinkClick r:id="rId2"/>
              </a:rPr>
              <a:t>brary</a:t>
            </a:r>
            <a:r>
              <a:rPr lang="en-US" dirty="0" smtClean="0">
                <a:hlinkClick r:id="rId2"/>
              </a:rPr>
              <a:t> </a:t>
            </a:r>
            <a:r>
              <a:rPr lang="pl-PL" dirty="0">
                <a:hlinkClick r:id="rId2"/>
              </a:rPr>
              <a:t/>
            </a:r>
            <a:br>
              <a:rPr lang="pl-PL" dirty="0">
                <a:hlinkClick r:id="rId2"/>
              </a:rPr>
            </a:br>
            <a:r>
              <a:rPr lang="pl-PL" dirty="0" smtClean="0">
                <a:hlinkClick r:id="rId2"/>
              </a:rPr>
              <a:t>A</a:t>
            </a:r>
            <a:r>
              <a:rPr lang="en-US" dirty="0" err="1" smtClean="0">
                <a:hlinkClick r:id="rId2"/>
              </a:rPr>
              <a:t>nttinen</a:t>
            </a:r>
            <a:r>
              <a:rPr lang="en-US" dirty="0" smtClean="0">
                <a:hlinkClick r:id="rId2"/>
              </a:rPr>
              <a:t> </a:t>
            </a:r>
            <a:r>
              <a:rPr lang="pl-PL" dirty="0" err="1">
                <a:hlinkClick r:id="rId2"/>
              </a:rPr>
              <a:t>O</a:t>
            </a:r>
            <a:r>
              <a:rPr lang="en-US" dirty="0" err="1" smtClean="0">
                <a:hlinkClick r:id="rId2"/>
              </a:rPr>
              <a:t>iva</a:t>
            </a:r>
            <a:r>
              <a:rPr lang="en-US" dirty="0" smtClean="0">
                <a:hlinkClick r:id="rId2"/>
              </a:rPr>
              <a:t> </a:t>
            </a:r>
            <a:r>
              <a:rPr lang="pl-PL" dirty="0">
                <a:hlinkClick r:id="rId2"/>
              </a:rPr>
              <a:t>A</a:t>
            </a:r>
            <a:r>
              <a:rPr lang="en-US" dirty="0" err="1" smtClean="0">
                <a:hlinkClick r:id="rId2"/>
              </a:rPr>
              <a:t>rchitects</a:t>
            </a:r>
            <a:r>
              <a:rPr lang="en-US" dirty="0" smtClean="0">
                <a:hlinkClick r:id="rId2"/>
              </a:rPr>
              <a:t>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 smtClean="0"/>
              <a:t>Największa biblioteka akademicka w  Finlandii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32</a:t>
            </a:fld>
            <a:endParaRPr lang="pl-PL"/>
          </a:p>
        </p:txBody>
      </p:sp>
      <p:pic>
        <p:nvPicPr>
          <p:cNvPr id="14338" name="Picture 2" descr="http://www.designboom.com/wp-content/uploads/2013/12/anttinen-oiva-helsinki-university-main-library-designboom-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4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33</a:t>
            </a:fld>
            <a:endParaRPr lang="pl-PL"/>
          </a:p>
        </p:txBody>
      </p:sp>
      <p:pic>
        <p:nvPicPr>
          <p:cNvPr id="2050" name="Picture 2" descr="http://www.designboom.com/wp-content/uploads/2013/11/anttinen-oiva-helsinki-university-main-library-designboom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9145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34</a:t>
            </a:fld>
            <a:endParaRPr lang="pl-PL"/>
          </a:p>
        </p:txBody>
      </p:sp>
      <p:sp>
        <p:nvSpPr>
          <p:cNvPr id="5" name="Trójkąt równoramienny 4"/>
          <p:cNvSpPr/>
          <p:nvPr/>
        </p:nvSpPr>
        <p:spPr>
          <a:xfrm>
            <a:off x="827584" y="260648"/>
            <a:ext cx="7128792" cy="640871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PRZE</a:t>
            </a:r>
            <a:endParaRPr lang="pl-PL" dirty="0"/>
          </a:p>
        </p:txBody>
      </p:sp>
      <p:sp>
        <p:nvSpPr>
          <p:cNvPr id="6" name="Trójkąt równoramienny 5"/>
          <p:cNvSpPr/>
          <p:nvPr/>
        </p:nvSpPr>
        <p:spPr>
          <a:xfrm rot="10800000">
            <a:off x="2843808" y="2996952"/>
            <a:ext cx="3096344" cy="3672408"/>
          </a:xfrm>
          <a:prstGeom prst="triangle">
            <a:avLst>
              <a:gd name="adj" fmla="val 49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680012" y="409600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MIASTO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1520" y="5661248"/>
            <a:ext cx="18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SPOŁECZEŃSTWO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164289" y="584591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BIBLIOTEKA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563888" y="155679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Przestrzeń, sieć,  demokracja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 rot="10800000" flipV="1">
            <a:off x="1763688" y="481196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Interesy – indywidualne i wspólne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364088" y="4811961"/>
            <a:ext cx="1800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Uczenie się – kompetencje i wiedza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563888" y="35730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Dialog, spotkanie 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0" y="332656"/>
            <a:ext cx="3811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Za: </a:t>
            </a:r>
            <a:r>
              <a:rPr lang="pl-PL" sz="1400" b="1" i="1" dirty="0" smtClean="0"/>
              <a:t>Helle </a:t>
            </a:r>
            <a:r>
              <a:rPr lang="pl-PL" sz="1400" b="1" i="1" dirty="0" err="1"/>
              <a:t>Juul</a:t>
            </a:r>
            <a:r>
              <a:rPr lang="pl-PL" sz="1400" b="1" i="1" dirty="0"/>
              <a:t>, Architect , </a:t>
            </a:r>
            <a:r>
              <a:rPr lang="pl-PL" sz="1400" b="1" i="1" dirty="0" err="1"/>
              <a:t>Copenhagen</a:t>
            </a:r>
            <a:r>
              <a:rPr lang="pl-PL" sz="1400" b="1" i="1" dirty="0"/>
              <a:t>- DK</a:t>
            </a:r>
            <a:endParaRPr lang="pl-PL" sz="1400" i="1" dirty="0"/>
          </a:p>
          <a:p>
            <a:r>
              <a:rPr lang="en-US" sz="1400" dirty="0" smtClean="0"/>
              <a:t>Liber </a:t>
            </a:r>
            <a:r>
              <a:rPr lang="en-US" sz="1400" dirty="0"/>
              <a:t>- architecture seminar - </a:t>
            </a:r>
            <a:r>
              <a:rPr lang="en-US" sz="1400" dirty="0" err="1" smtClean="0"/>
              <a:t>Pra</a:t>
            </a:r>
            <a:r>
              <a:rPr lang="pl-PL" sz="1400" dirty="0" smtClean="0"/>
              <a:t>ha</a:t>
            </a:r>
            <a:r>
              <a:rPr lang="en-US" sz="1400" dirty="0" smtClean="0"/>
              <a:t> </a:t>
            </a:r>
            <a:r>
              <a:rPr lang="en-US" sz="1400" dirty="0"/>
              <a:t>18.april </a:t>
            </a:r>
            <a:r>
              <a:rPr lang="en-US" sz="1400" dirty="0" smtClean="0"/>
              <a:t>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54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>
                <a:hlinkClick r:id="rId2"/>
              </a:rPr>
              <a:t>http://libereurope.eu/architecture-forum</a:t>
            </a:r>
            <a:r>
              <a:rPr lang="pl-PL" sz="2000" dirty="0" smtClean="0">
                <a:hlinkClick r:id="rId2"/>
              </a:rPr>
              <a:t>/</a:t>
            </a: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hlinkClick r:id="rId3"/>
              </a:rPr>
              <a:t>http://</a:t>
            </a:r>
            <a:r>
              <a:rPr lang="pl-PL" sz="2000" dirty="0" smtClean="0">
                <a:hlinkClick r:id="rId3"/>
              </a:rPr>
              <a:t>www.ifla.org/library-buildings-and-equipment</a:t>
            </a: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hlinkClick r:id="rId4"/>
              </a:rPr>
              <a:t>http://www.designboom.com/architecture/top-10-libraries</a:t>
            </a:r>
            <a:r>
              <a:rPr lang="pl-PL" sz="2000" dirty="0"/>
              <a:t> </a:t>
            </a: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Helle </a:t>
            </a:r>
            <a:r>
              <a:rPr lang="pl-PL" sz="2000" dirty="0" err="1"/>
              <a:t>Juul</a:t>
            </a:r>
            <a:r>
              <a:rPr lang="pl-PL" sz="2000" dirty="0"/>
              <a:t>, </a:t>
            </a:r>
            <a:r>
              <a:rPr lang="en-US" sz="2000" i="1" dirty="0"/>
              <a:t>The library - a catalyst for urban development</a:t>
            </a:r>
            <a:r>
              <a:rPr lang="en-US" sz="2000" i="1" dirty="0" smtClean="0"/>
              <a:t>.</a:t>
            </a:r>
            <a:r>
              <a:rPr lang="pl-PL" sz="2000" i="1" dirty="0" smtClean="0"/>
              <a:t> </a:t>
            </a:r>
            <a:r>
              <a:rPr lang="pl-PL" sz="2000" dirty="0" smtClean="0"/>
              <a:t>  </a:t>
            </a:r>
            <a:r>
              <a:rPr lang="pl-PL" sz="1700" dirty="0">
                <a:hlinkClick r:id="rId5"/>
              </a:rPr>
              <a:t>http://</a:t>
            </a:r>
            <a:r>
              <a:rPr lang="pl-PL" sz="1700" dirty="0" smtClean="0">
                <a:hlinkClick r:id="rId5"/>
              </a:rPr>
              <a:t>147.88.230.242/LIBER-LAG/PP_LAG_12/Wednesday/Juul_Liber_prag_2012_vorbereitet.pdf</a:t>
            </a:r>
            <a:r>
              <a:rPr lang="pl-PL" sz="1700" dirty="0" smtClean="0"/>
              <a:t> 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 dirty="0" err="1" smtClean="0"/>
              <a:t>Hapel</a:t>
            </a:r>
            <a:r>
              <a:rPr lang="pl-PL" sz="2000" dirty="0"/>
              <a:t>, </a:t>
            </a:r>
            <a:r>
              <a:rPr lang="pl-PL" sz="2000" dirty="0" smtClean="0"/>
              <a:t>Rolf, </a:t>
            </a:r>
            <a:r>
              <a:rPr lang="en-US" sz="2000" dirty="0"/>
              <a:t> </a:t>
            </a:r>
            <a:r>
              <a:rPr lang="en-US" sz="2000" i="1" dirty="0" smtClean="0"/>
              <a:t>The </a:t>
            </a:r>
            <a:r>
              <a:rPr lang="en-US" sz="2000" i="1" dirty="0"/>
              <a:t>Library as a Place</a:t>
            </a:r>
            <a:r>
              <a:rPr lang="en-US" sz="2000" i="1" dirty="0" smtClean="0"/>
              <a:t>.</a:t>
            </a:r>
            <a:r>
              <a:rPr lang="pl-PL" sz="2000" i="1" dirty="0" smtClean="0"/>
              <a:t> </a:t>
            </a:r>
            <a:r>
              <a:rPr lang="en-US" sz="2000" dirty="0"/>
              <a:t>Public Library Quarterly; Jan-Mar2012, Vol. 31 Issue 1, </a:t>
            </a:r>
            <a:r>
              <a:rPr lang="en-US" sz="2000" dirty="0" smtClean="0"/>
              <a:t>p48-55</a:t>
            </a: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000" dirty="0" err="1"/>
              <a:t>Branin</a:t>
            </a:r>
            <a:r>
              <a:rPr lang="pl-PL" sz="2000" dirty="0"/>
              <a:t>, Joseph J</a:t>
            </a:r>
            <a:r>
              <a:rPr lang="pl-PL" sz="2000" dirty="0" smtClean="0"/>
              <a:t>., </a:t>
            </a:r>
            <a:r>
              <a:rPr lang="en-US" sz="2000" i="1" dirty="0"/>
              <a:t>Shaping Our Space: Envisioning the New Research Library</a:t>
            </a:r>
            <a:r>
              <a:rPr lang="en-US" sz="2000" i="1" dirty="0" smtClean="0"/>
              <a:t>.</a:t>
            </a:r>
            <a:r>
              <a:rPr lang="pl-PL" sz="2000" i="1" dirty="0" smtClean="0"/>
              <a:t> </a:t>
            </a:r>
            <a:r>
              <a:rPr lang="en-US" sz="2000" dirty="0"/>
              <a:t>Journal of Library Administration; 2007, Vol. 46 Issue 2, p27-53, </a:t>
            </a: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Sennyey</a:t>
            </a:r>
            <a:r>
              <a:rPr lang="en-US" sz="2000" dirty="0"/>
              <a:t>, </a:t>
            </a:r>
            <a:r>
              <a:rPr lang="en-US" sz="2000" dirty="0" err="1" smtClean="0"/>
              <a:t>Pongrac</a:t>
            </a:r>
            <a:r>
              <a:rPr lang="pl-PL" sz="2000" dirty="0" smtClean="0"/>
              <a:t>z, </a:t>
            </a:r>
            <a:r>
              <a:rPr lang="en-US" sz="2000" dirty="0" smtClean="0"/>
              <a:t>Ross</a:t>
            </a:r>
            <a:r>
              <a:rPr lang="en-US" sz="2000" dirty="0"/>
              <a:t>, </a:t>
            </a:r>
            <a:r>
              <a:rPr lang="en-US" sz="2000" dirty="0" err="1" smtClean="0"/>
              <a:t>Lyma</a:t>
            </a:r>
            <a:r>
              <a:rPr lang="pl-PL" sz="2000" dirty="0" smtClean="0"/>
              <a:t>n, </a:t>
            </a:r>
            <a:r>
              <a:rPr lang="en-US" sz="2000" dirty="0" smtClean="0"/>
              <a:t>Mills</a:t>
            </a:r>
            <a:r>
              <a:rPr lang="en-US" sz="2000" dirty="0"/>
              <a:t>, </a:t>
            </a:r>
            <a:r>
              <a:rPr lang="en-US" sz="2000" dirty="0" err="1" smtClean="0"/>
              <a:t>Carolin</a:t>
            </a:r>
            <a:r>
              <a:rPr lang="pl-PL" sz="2000" dirty="0" smtClean="0"/>
              <a:t>e, </a:t>
            </a:r>
            <a:r>
              <a:rPr lang="en-US" sz="2000" i="1" dirty="0" smtClean="0"/>
              <a:t>Exploring </a:t>
            </a:r>
            <a:r>
              <a:rPr lang="en-US" sz="2000" i="1" dirty="0"/>
              <a:t>the future of academic libraries A definitional approach.</a:t>
            </a:r>
            <a:r>
              <a:rPr lang="en-US" sz="2000" dirty="0"/>
              <a:t> Journal of Academic Librarianship. May2009, Vol. 35 Issue 3, </a:t>
            </a:r>
            <a:r>
              <a:rPr lang="en-US" sz="2000" dirty="0" smtClean="0"/>
              <a:t>p252-259</a:t>
            </a: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Brown, William M</a:t>
            </a:r>
            <a:r>
              <a:rPr lang="en-US" sz="2000" dirty="0" smtClean="0"/>
              <a:t>.</a:t>
            </a:r>
            <a:r>
              <a:rPr lang="pl-PL" sz="2000" dirty="0" smtClean="0"/>
              <a:t> </a:t>
            </a:r>
            <a:r>
              <a:rPr lang="en-US" sz="2000" i="1" dirty="0"/>
              <a:t>Future-Proof Design</a:t>
            </a:r>
            <a:r>
              <a:rPr lang="en-US" sz="2000" dirty="0"/>
              <a:t>. Library Journal. Fall2008 Library By Design, p1-10. </a:t>
            </a: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Watson, </a:t>
            </a:r>
            <a:r>
              <a:rPr lang="pl-PL" sz="2000" dirty="0" err="1" smtClean="0"/>
              <a:t>Les</a:t>
            </a:r>
            <a:r>
              <a:rPr lang="pl-PL" sz="2000" dirty="0" smtClean="0"/>
              <a:t>, </a:t>
            </a:r>
            <a:r>
              <a:rPr lang="en-US" sz="2000" dirty="0"/>
              <a:t> </a:t>
            </a:r>
            <a:r>
              <a:rPr lang="en-US" sz="2000" i="1" dirty="0" smtClean="0"/>
              <a:t>The </a:t>
            </a:r>
            <a:r>
              <a:rPr lang="en-US" sz="2000" i="1" dirty="0"/>
              <a:t>Future of the Library As a Place of Learning: A Personal Perspective.</a:t>
            </a:r>
            <a:r>
              <a:rPr lang="en-US" sz="2000" dirty="0"/>
              <a:t> New Review of Academic Librarianship. </a:t>
            </a:r>
            <a:r>
              <a:rPr lang="pl-PL" sz="2000" dirty="0"/>
              <a:t>Apr2010, Vol. 16 </a:t>
            </a:r>
            <a:r>
              <a:rPr lang="pl-PL" sz="2000" dirty="0" err="1"/>
              <a:t>Issue</a:t>
            </a:r>
            <a:r>
              <a:rPr lang="pl-PL" sz="2000" dirty="0"/>
              <a:t> 1, </a:t>
            </a:r>
            <a:r>
              <a:rPr lang="pl-PL" sz="2000" dirty="0" smtClean="0"/>
              <a:t>p45-56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Schwartz, </a:t>
            </a:r>
            <a:r>
              <a:rPr lang="en-US" sz="2000" dirty="0" smtClean="0"/>
              <a:t>Meredith</a:t>
            </a:r>
            <a:r>
              <a:rPr lang="pl-PL" sz="2000" i="1" dirty="0" smtClean="0"/>
              <a:t>, </a:t>
            </a:r>
            <a:r>
              <a:rPr lang="en-US" sz="1800" dirty="0"/>
              <a:t> </a:t>
            </a:r>
            <a:r>
              <a:rPr lang="en-US" sz="1800" i="1" dirty="0" smtClean="0"/>
              <a:t>Building </a:t>
            </a:r>
            <a:r>
              <a:rPr lang="en-US" sz="1800" i="1" dirty="0"/>
              <a:t>for the </a:t>
            </a:r>
            <a:r>
              <a:rPr lang="en-US" sz="1800" i="1" dirty="0" smtClean="0"/>
              <a:t>Future</a:t>
            </a:r>
            <a:r>
              <a:rPr lang="pl-PL" sz="1800" b="1" dirty="0" smtClean="0"/>
              <a:t>.</a:t>
            </a:r>
            <a:r>
              <a:rPr lang="pl-PL" sz="1800" dirty="0" smtClean="0"/>
              <a:t> </a:t>
            </a:r>
            <a:r>
              <a:rPr lang="en-US" sz="1800" dirty="0"/>
              <a:t>Library Journal. 9/15/2012</a:t>
            </a:r>
            <a:r>
              <a:rPr lang="en-US" sz="1800" b="1" dirty="0"/>
              <a:t> </a:t>
            </a:r>
            <a:r>
              <a:rPr lang="en-US" sz="1800" dirty="0"/>
              <a:t>Library By Design, p12-13. </a:t>
            </a:r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35</a:t>
            </a:fld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Źródła:</a:t>
            </a:r>
            <a:endParaRPr lang="pl-PL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00B050"/>
                </a:solidFill>
              </a:rPr>
              <a:t> </a:t>
            </a:r>
            <a:r>
              <a:rPr lang="pl-PL" sz="3200" b="1" dirty="0" smtClean="0">
                <a:solidFill>
                  <a:srgbClr val="00B050"/>
                </a:solidFill>
              </a:rPr>
              <a:t>Zagrożenia, cd. 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Ekstra nakłady na zakupy nowych książek dla samorządowych bibliotek  publicznych </a:t>
            </a:r>
            <a:r>
              <a:rPr lang="pl-PL" sz="2400" dirty="0" smtClean="0"/>
              <a:t>(</a:t>
            </a:r>
            <a:r>
              <a:rPr lang="pl-PL" sz="2400" dirty="0" err="1" smtClean="0"/>
              <a:t>MKiDN</a:t>
            </a:r>
            <a:r>
              <a:rPr lang="pl-PL" sz="2400" dirty="0" smtClean="0"/>
              <a:t>, 2014)</a:t>
            </a:r>
            <a:r>
              <a:rPr lang="pl-PL" sz="2800" dirty="0" smtClean="0"/>
              <a:t>: </a:t>
            </a:r>
            <a:r>
              <a:rPr lang="pl-PL" sz="2800" b="1" dirty="0" smtClean="0"/>
              <a:t>20 mln zł</a:t>
            </a:r>
          </a:p>
          <a:p>
            <a:r>
              <a:rPr lang="pl-PL" sz="2800" dirty="0" smtClean="0"/>
              <a:t>Nakłady na zakupy nowych książek pol. i zagr. w dużej bibliotece uniwersyteckiej </a:t>
            </a:r>
            <a:r>
              <a:rPr lang="pl-PL" sz="2400" dirty="0" smtClean="0"/>
              <a:t>(BUW, 2013):  </a:t>
            </a:r>
            <a:r>
              <a:rPr lang="pl-PL" sz="2800" b="1" dirty="0" smtClean="0"/>
              <a:t>350 tys. zł</a:t>
            </a:r>
          </a:p>
          <a:p>
            <a:r>
              <a:rPr lang="pl-PL" sz="2800" dirty="0" smtClean="0"/>
              <a:t>Nakłady na e-zasoby na Uniwersytecie Warszawskim </a:t>
            </a:r>
            <a:r>
              <a:rPr lang="pl-PL" sz="2400" dirty="0" smtClean="0"/>
              <a:t>(dofinansowanie 50%, </a:t>
            </a:r>
            <a:r>
              <a:rPr lang="pl-PL" sz="2400" dirty="0" err="1" smtClean="0"/>
              <a:t>MNiSW</a:t>
            </a:r>
            <a:r>
              <a:rPr lang="pl-PL" sz="2400" dirty="0" smtClean="0"/>
              <a:t>): ~ </a:t>
            </a:r>
            <a:r>
              <a:rPr lang="pl-PL" sz="2800" b="1" dirty="0" smtClean="0"/>
              <a:t>2 mln zł, </a:t>
            </a:r>
            <a:r>
              <a:rPr lang="pl-PL" sz="2800" dirty="0" smtClean="0"/>
              <a:t>w skali kraju: </a:t>
            </a:r>
          </a:p>
          <a:p>
            <a:pPr marL="0" indent="0">
              <a:buNone/>
            </a:pPr>
            <a:r>
              <a:rPr lang="pl-PL" sz="2800" b="1" dirty="0" smtClean="0"/>
              <a:t>     ~ 10 mld rocznie</a:t>
            </a:r>
            <a:endParaRPr lang="pl-PL" sz="2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52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Szanse  </a:t>
            </a:r>
            <a:endParaRPr lang="pl-PL" sz="3200" b="1" dirty="0">
              <a:solidFill>
                <a:srgbClr val="00B05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5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Biblioteka analogowa: zbiory, bibliotekarze, budynek </a:t>
            </a:r>
          </a:p>
          <a:p>
            <a:r>
              <a:rPr lang="pl-PL" dirty="0" smtClean="0"/>
              <a:t>Biblioteka cyfrowa: zbiory, informatycy, serwer/chmura </a:t>
            </a:r>
          </a:p>
          <a:p>
            <a:r>
              <a:rPr lang="pl-PL" dirty="0" smtClean="0"/>
              <a:t>Czytelnik - użytkownik – odbiorca – po co wciąż przychodzi do biblioteki - budynku?   </a:t>
            </a:r>
          </a:p>
        </p:txBody>
      </p:sp>
    </p:spTree>
    <p:extLst>
      <p:ext uri="{BB962C8B-B14F-4D97-AF65-F5344CB8AC3E}">
        <p14:creationId xmlns:p14="http://schemas.microsoft.com/office/powerpoint/2010/main" val="9874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Szanse,  cd. </a:t>
            </a:r>
            <a:endParaRPr lang="pl-PL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6</a:t>
            </a:fld>
            <a:endParaRPr lang="pl-PL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Biblioteka szkolna a Narodowy Program Rozwoju Czytelnictwa - ?  &gt;&gt;&gt; sesja IV  </a:t>
            </a:r>
          </a:p>
          <a:p>
            <a:r>
              <a:rPr lang="pl-PL" sz="2800" dirty="0" smtClean="0"/>
              <a:t>Biblioteka publiczna jako „III miejsce” w programach  Instytutu Książki (</a:t>
            </a:r>
            <a:r>
              <a:rPr lang="pl-PL" sz="2800" dirty="0" err="1" smtClean="0"/>
              <a:t>MKiDN</a:t>
            </a:r>
            <a:r>
              <a:rPr lang="pl-PL" sz="2800" dirty="0"/>
              <a:t>) </a:t>
            </a:r>
            <a:r>
              <a:rPr lang="pl-PL" sz="2800" dirty="0" smtClean="0"/>
              <a:t>i FRSI &gt;&gt;&gt; p. Piotr </a:t>
            </a:r>
            <a:r>
              <a:rPr lang="pl-PL" sz="2800" dirty="0"/>
              <a:t>K</a:t>
            </a:r>
            <a:r>
              <a:rPr lang="pl-PL" sz="2800" dirty="0" smtClean="0"/>
              <a:t>ieżun</a:t>
            </a:r>
          </a:p>
          <a:p>
            <a:r>
              <a:rPr lang="pl-PL" sz="2800" dirty="0" smtClean="0"/>
              <a:t>Biblioteka akademicka jako punkt  dostępu do informacji naukowej na wszelkich nośnikach &gt;&gt;&gt; dr Danuta </a:t>
            </a:r>
            <a:r>
              <a:rPr lang="pl-PL" sz="2800" dirty="0"/>
              <a:t>K</a:t>
            </a:r>
            <a:r>
              <a:rPr lang="pl-PL" sz="2800" dirty="0" smtClean="0"/>
              <a:t>onieczna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endParaRPr lang="pl-PL" sz="2800" dirty="0" smtClean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179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„Boom” już był</a:t>
            </a:r>
            <a:endParaRPr lang="pl-PL" sz="32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USA. </a:t>
            </a:r>
            <a:r>
              <a:rPr lang="pl-PL" sz="2800" dirty="0" smtClean="0"/>
              <a:t>Lata 60. i 70. - </a:t>
            </a:r>
            <a:r>
              <a:rPr lang="pl-PL" altLang="pl-PL" sz="2800" dirty="0" smtClean="0">
                <a:cs typeface="Times New Roman" pitchFamily="18" charset="0"/>
              </a:rPr>
              <a:t>647 </a:t>
            </a:r>
            <a:r>
              <a:rPr lang="pl-PL" altLang="pl-PL" sz="2800" dirty="0">
                <a:cs typeface="Times New Roman" pitchFamily="18" charset="0"/>
              </a:rPr>
              <a:t>nowych budynków bibliotecznych o </a:t>
            </a:r>
            <a:r>
              <a:rPr lang="pl-PL" altLang="pl-PL" sz="2800" dirty="0">
                <a:sym typeface="Times New Roman" pitchFamily="18" charset="0"/>
              </a:rPr>
              <a:t>łą</a:t>
            </a:r>
            <a:r>
              <a:rPr lang="pl-PL" altLang="pl-PL" sz="2800" dirty="0">
                <a:cs typeface="Times New Roman" pitchFamily="18" charset="0"/>
              </a:rPr>
              <a:t>cznej powierzchni 3 400 000 m</a:t>
            </a:r>
            <a:r>
              <a:rPr lang="pl-PL" altLang="pl-PL" sz="2400" baseline="30000" dirty="0">
                <a:cs typeface="Times New Roman" pitchFamily="18" charset="0"/>
              </a:rPr>
              <a:t>2</a:t>
            </a:r>
            <a:endParaRPr lang="pl-PL" sz="2800" dirty="0" smtClean="0"/>
          </a:p>
          <a:p>
            <a:r>
              <a:rPr lang="pl-PL" sz="2800" b="1" dirty="0" smtClean="0"/>
              <a:t>Wielka </a:t>
            </a:r>
            <a:r>
              <a:rPr lang="pl-PL" sz="2800" b="1" dirty="0"/>
              <a:t>B</a:t>
            </a:r>
            <a:r>
              <a:rPr lang="pl-PL" sz="2800" b="1" dirty="0" smtClean="0"/>
              <a:t>rytania. </a:t>
            </a:r>
            <a:r>
              <a:rPr lang="pl-PL" sz="2800" dirty="0" smtClean="0"/>
              <a:t>Lata 80. - łącznie  </a:t>
            </a:r>
            <a:r>
              <a:rPr lang="pl-PL" altLang="pl-PL" sz="2800" dirty="0"/>
              <a:t>przybyło</a:t>
            </a:r>
            <a:r>
              <a:rPr lang="pl-PL" altLang="pl-PL" sz="2800" dirty="0">
                <a:cs typeface="Times New Roman" pitchFamily="18" charset="0"/>
              </a:rPr>
              <a:t> </a:t>
            </a:r>
            <a:r>
              <a:rPr lang="pl-PL" altLang="pl-PL" sz="2800" dirty="0"/>
              <a:t>81 000</a:t>
            </a:r>
            <a:r>
              <a:rPr lang="pl-PL" altLang="pl-PL" sz="2800" dirty="0">
                <a:cs typeface="Times New Roman" pitchFamily="18" charset="0"/>
              </a:rPr>
              <a:t> m2</a:t>
            </a:r>
            <a:r>
              <a:rPr lang="pl-PL" altLang="pl-PL" sz="2800" dirty="0"/>
              <a:t> </a:t>
            </a:r>
            <a:r>
              <a:rPr lang="pl-PL" altLang="pl-PL" sz="2800" dirty="0">
                <a:cs typeface="Times New Roman" pitchFamily="18" charset="0"/>
              </a:rPr>
              <a:t>powierzchni</a:t>
            </a:r>
            <a:r>
              <a:rPr lang="pl-PL" altLang="pl-PL" sz="2800" dirty="0"/>
              <a:t> bibliotecznej. </a:t>
            </a:r>
            <a:endParaRPr lang="pl-PL" altLang="pl-PL" sz="2800" dirty="0" smtClean="0"/>
          </a:p>
          <a:p>
            <a:r>
              <a:rPr lang="pl-PL" altLang="pl-PL" sz="2800" dirty="0" smtClean="0"/>
              <a:t>Lata 90. i przełom wieków - </a:t>
            </a:r>
            <a:r>
              <a:rPr lang="pl-PL" altLang="pl-PL" sz="2800" b="1" dirty="0" smtClean="0"/>
              <a:t>europejskie biblioteki narodowe </a:t>
            </a:r>
            <a:r>
              <a:rPr lang="pl-PL" altLang="pl-PL" sz="2800" dirty="0" smtClean="0"/>
              <a:t>i ich nowe gmachy: Londyn, Paryż, Kopenhaga, St. Petersburg </a:t>
            </a:r>
            <a:endParaRPr lang="pl-PL" altLang="pl-PL" sz="2800" dirty="0"/>
          </a:p>
          <a:p>
            <a:r>
              <a:rPr lang="pl-PL" sz="2800" b="1" dirty="0" smtClean="0"/>
              <a:t>Polska </a:t>
            </a:r>
            <a:r>
              <a:rPr lang="pl-PL" sz="2800" dirty="0" smtClean="0"/>
              <a:t>, po 1989: Biblioteka Śląska, BUW, </a:t>
            </a:r>
            <a:r>
              <a:rPr lang="pl-PL" sz="2800" dirty="0" err="1" smtClean="0"/>
              <a:t>BUGd</a:t>
            </a:r>
            <a:r>
              <a:rPr lang="pl-PL" sz="2800" dirty="0" smtClean="0"/>
              <a:t>, BUWM, rozbudowa BJ, </a:t>
            </a:r>
            <a:r>
              <a:rPr lang="pl-PL" sz="2800" dirty="0" err="1" smtClean="0"/>
              <a:t>CINiBA</a:t>
            </a:r>
            <a:r>
              <a:rPr lang="pl-PL" sz="2800" dirty="0" smtClean="0"/>
              <a:t>&gt;&gt;&gt; sesja III </a:t>
            </a:r>
          </a:p>
          <a:p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6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00B050"/>
                </a:solidFill>
              </a:rPr>
              <a:t>IFLA, 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Library Buildings and Equipment Section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pl-PL" sz="2800" dirty="0">
                <a:hlinkClick r:id="rId3"/>
              </a:rPr>
              <a:t>http://</a:t>
            </a:r>
            <a:r>
              <a:rPr lang="pl-PL" sz="2800" dirty="0" smtClean="0">
                <a:hlinkClick r:id="rId3"/>
              </a:rPr>
              <a:t>www.ifla.org/library-buildings-and-equipment</a:t>
            </a:r>
            <a:r>
              <a:rPr lang="pl-PL" sz="2800" dirty="0" smtClean="0"/>
              <a:t>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Autofit/>
          </a:bodyPr>
          <a:lstStyle/>
          <a:p>
            <a:r>
              <a:rPr lang="en-US" sz="2000" b="1" dirty="0"/>
              <a:t>Guidelines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hlinkClick r:id="rId4"/>
              </a:rPr>
              <a:t>Questionnaire on Post-Occupancy Evaluation of Library buildings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hlinkClick r:id="rId5"/>
              </a:rPr>
              <a:t>Key Issues in Building Design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hlinkClick r:id="rId6"/>
              </a:rPr>
              <a:t>IFLA Library Building Guidelines: Developments &amp; Reflections</a:t>
            </a:r>
            <a:endParaRPr lang="en-US" sz="1800" dirty="0"/>
          </a:p>
          <a:p>
            <a:pPr marL="0" indent="0">
              <a:buNone/>
            </a:pPr>
            <a:endParaRPr lang="pl-PL" sz="2000" dirty="0"/>
          </a:p>
          <a:p>
            <a:r>
              <a:rPr lang="en-US" sz="2000" b="1" dirty="0"/>
              <a:t>Conferences and </a:t>
            </a:r>
            <a:r>
              <a:rPr lang="en-US" sz="2000" b="1" dirty="0" smtClean="0"/>
              <a:t>Seminars</a:t>
            </a:r>
            <a:r>
              <a:rPr lang="pl-PL" sz="2000" b="1" dirty="0" smtClean="0"/>
              <a:t>,  August </a:t>
            </a:r>
            <a:r>
              <a:rPr lang="en-US" sz="2000" b="1" dirty="0" smtClean="0"/>
              <a:t>2014</a:t>
            </a:r>
            <a:r>
              <a:rPr lang="pl-PL" sz="2000" b="1" dirty="0" smtClean="0"/>
              <a:t>, </a:t>
            </a:r>
            <a:r>
              <a:rPr lang="en-US" sz="2000" b="1" dirty="0" smtClean="0"/>
              <a:t>Satellite </a:t>
            </a:r>
            <a:r>
              <a:rPr lang="en-US" sz="2000" b="1" dirty="0"/>
              <a:t>Meeting</a:t>
            </a:r>
            <a:r>
              <a:rPr lang="en-US" sz="20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Space and Collections Earning Their Keep</a:t>
            </a:r>
            <a:br>
              <a:rPr lang="en-US" sz="2000" dirty="0"/>
            </a:br>
            <a:r>
              <a:rPr lang="en-US" sz="2000" dirty="0" err="1" smtClean="0"/>
              <a:t>Bibliothèque</a:t>
            </a:r>
            <a:r>
              <a:rPr lang="en-US" sz="2000" dirty="0" smtClean="0"/>
              <a:t> </a:t>
            </a:r>
            <a:r>
              <a:rPr lang="en-US" sz="2000" dirty="0" err="1"/>
              <a:t>Universitaire</a:t>
            </a:r>
            <a:r>
              <a:rPr lang="en-US" sz="2000" dirty="0"/>
              <a:t> des </a:t>
            </a:r>
            <a:r>
              <a:rPr lang="en-US" sz="2000" dirty="0" err="1"/>
              <a:t>Langues</a:t>
            </a:r>
            <a:r>
              <a:rPr lang="en-US" sz="2000" dirty="0"/>
              <a:t> et </a:t>
            </a:r>
            <a:r>
              <a:rPr lang="en-US" sz="2000" dirty="0" err="1"/>
              <a:t>Civilisations</a:t>
            </a:r>
            <a:r>
              <a:rPr lang="en-US" sz="2000" dirty="0"/>
              <a:t> (BULAC</a:t>
            </a:r>
            <a:r>
              <a:rPr lang="en-US" sz="2000" dirty="0" smtClean="0"/>
              <a:t>)</a:t>
            </a:r>
            <a:r>
              <a:rPr lang="pl-PL" sz="2000" dirty="0" smtClean="0"/>
              <a:t>, Paris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pl-PL" sz="2000" dirty="0" smtClean="0"/>
              <a:t> </a:t>
            </a:r>
            <a:r>
              <a:rPr lang="en-US" sz="2000" dirty="0"/>
              <a:t> </a:t>
            </a:r>
            <a:r>
              <a:rPr lang="en-US" sz="2000" dirty="0" smtClean="0"/>
              <a:t> 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/>
              <a:t>Open </a:t>
            </a:r>
            <a:r>
              <a:rPr lang="en-US" sz="2000" b="1" dirty="0" smtClean="0"/>
              <a:t>Session</a:t>
            </a:r>
            <a:r>
              <a:rPr lang="pl-PL" sz="2000" dirty="0" smtClean="0"/>
              <a:t>:  </a:t>
            </a:r>
            <a:r>
              <a:rPr lang="en-US" sz="2000" b="1" dirty="0" smtClean="0"/>
              <a:t>Special </a:t>
            </a:r>
            <a:r>
              <a:rPr lang="en-US" sz="2000" b="1" dirty="0"/>
              <a:t>Places for Special Collections</a:t>
            </a:r>
            <a:r>
              <a:rPr lang="en-US" sz="2000" dirty="0"/>
              <a:t> (Sponsored by </a:t>
            </a:r>
            <a:r>
              <a:rPr lang="en-US" sz="2000" i="1" dirty="0"/>
              <a:t>Library Buildings and Equipment Section</a:t>
            </a:r>
            <a:r>
              <a:rPr lang="en-US" sz="2000" dirty="0"/>
              <a:t> and </a:t>
            </a:r>
            <a:r>
              <a:rPr lang="en-US" sz="2000" i="1" dirty="0"/>
              <a:t>IFLA Rare Books Section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b="1" dirty="0" smtClean="0"/>
              <a:t>Location</a:t>
            </a:r>
            <a:r>
              <a:rPr lang="en-US" sz="2000" dirty="0"/>
              <a:t>: Lyon, France at the 2014 WLIC </a:t>
            </a:r>
          </a:p>
          <a:p>
            <a:endParaRPr lang="en-US" sz="2000" dirty="0"/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LIBER</a:t>
            </a:r>
            <a:r>
              <a:rPr lang="pl-PL" sz="3200" b="1" dirty="0">
                <a:solidFill>
                  <a:srgbClr val="00B050"/>
                </a:solidFill>
              </a:rPr>
              <a:t> </a:t>
            </a:r>
            <a:r>
              <a:rPr lang="pl-PL" sz="3200" b="1" i="1" dirty="0">
                <a:solidFill>
                  <a:srgbClr val="00B050"/>
                </a:solidFill>
              </a:rPr>
              <a:t>Architecture Forum:</a:t>
            </a:r>
            <a:br>
              <a:rPr lang="pl-PL" sz="3200" b="1" i="1" dirty="0">
                <a:solidFill>
                  <a:srgbClr val="00B050"/>
                </a:solidFill>
              </a:rPr>
            </a:br>
            <a:r>
              <a:rPr lang="pl-PL" sz="3100" b="1" i="1" dirty="0">
                <a:solidFill>
                  <a:srgbClr val="00B050"/>
                </a:solidFill>
                <a:hlinkClick r:id="rId3"/>
              </a:rPr>
              <a:t>http://libereurope.eu/architecture-forum</a:t>
            </a:r>
            <a:r>
              <a:rPr lang="pl-PL" sz="3100" b="1" i="1" dirty="0" smtClean="0">
                <a:solidFill>
                  <a:srgbClr val="00B050"/>
                </a:solidFill>
                <a:hlinkClick r:id="rId3"/>
              </a:rPr>
              <a:t>/</a:t>
            </a:r>
            <a:r>
              <a:rPr lang="pl-PL" sz="3100" b="1" i="1" dirty="0" smtClean="0">
                <a:solidFill>
                  <a:srgbClr val="00B050"/>
                </a:solidFill>
              </a:rPr>
              <a:t> </a:t>
            </a:r>
            <a:endParaRPr lang="pl-PL" altLang="pl-PL" sz="32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>
            <a:normAutofit/>
          </a:bodyPr>
          <a:lstStyle/>
          <a:p>
            <a:r>
              <a:rPr lang="pl-PL" altLang="pl-PL" sz="2000" dirty="0" smtClean="0">
                <a:latin typeface="Arial" charset="0"/>
                <a:cs typeface="Times New Roman" pitchFamily="18" charset="0"/>
              </a:rPr>
              <a:t>wspiera </a:t>
            </a:r>
            <a:r>
              <a:rPr lang="pl-PL" altLang="pl-PL" sz="2000" dirty="0">
                <a:latin typeface="Arial" charset="0"/>
                <a:cs typeface="Times New Roman" pitchFamily="18" charset="0"/>
              </a:rPr>
              <a:t>wymianę informacji i doświadczeń </a:t>
            </a:r>
            <a:r>
              <a:rPr lang="en-US" altLang="pl-PL" sz="2000" dirty="0">
                <a:latin typeface="Arial" charset="0"/>
                <a:cs typeface="Times New Roman" pitchFamily="18" charset="0"/>
              </a:rPr>
              <a:t> </a:t>
            </a:r>
            <a:r>
              <a:rPr lang="pl-PL" altLang="pl-PL" sz="2000" dirty="0">
                <a:latin typeface="Arial" charset="0"/>
                <a:cs typeface="Times New Roman" pitchFamily="18" charset="0"/>
              </a:rPr>
              <a:t>pomiędzy bibliotekarzami i architektami w Europie w zakresie projektów nowych i modernizowanych budynków bibliotek; </a:t>
            </a:r>
          </a:p>
          <a:p>
            <a:r>
              <a:rPr lang="pl-PL" altLang="pl-PL" sz="2000" dirty="0">
                <a:latin typeface="Arial" charset="0"/>
                <a:cs typeface="Times New Roman" pitchFamily="18" charset="0"/>
              </a:rPr>
              <a:t>co 2 lata organizuje seminaria w różnych miastach Europy, zawsze z możliwością wizytowania nowych budynków bibliotecznych w okolicy;</a:t>
            </a:r>
            <a:r>
              <a:rPr lang="en-US" altLang="pl-PL" sz="2000" dirty="0">
                <a:latin typeface="Arial" charset="0"/>
                <a:cs typeface="Times New Roman" pitchFamily="18" charset="0"/>
              </a:rPr>
              <a:t> </a:t>
            </a:r>
            <a:r>
              <a:rPr lang="pl-PL" altLang="pl-PL" sz="2000" dirty="0">
                <a:latin typeface="Arial" charset="0"/>
                <a:cs typeface="Times New Roman" pitchFamily="18" charset="0"/>
              </a:rPr>
              <a:t> </a:t>
            </a:r>
          </a:p>
          <a:p>
            <a:r>
              <a:rPr lang="pl-PL" altLang="pl-PL" sz="2000" dirty="0" smtClean="0">
                <a:latin typeface="Arial" charset="0"/>
                <a:cs typeface="Times New Roman" pitchFamily="18" charset="0"/>
              </a:rPr>
              <a:t>każdemu </a:t>
            </a:r>
            <a:r>
              <a:rPr lang="pl-PL" altLang="pl-PL" sz="2000" dirty="0">
                <a:latin typeface="Arial" charset="0"/>
                <a:cs typeface="Times New Roman" pitchFamily="18" charset="0"/>
              </a:rPr>
              <a:t>seminarium towarzyszy tom dokumentacji, przygotowanej według standardowego formularza, wzbogaconej o rzuty i zdjęcia budynków.  </a:t>
            </a:r>
            <a:endParaRPr lang="pl-PL" altLang="pl-PL" sz="2000" dirty="0">
              <a:latin typeface="Arial" charset="0"/>
            </a:endParaRPr>
          </a:p>
        </p:txBody>
      </p:sp>
      <p:pic>
        <p:nvPicPr>
          <p:cNvPr id="4098" name="Picture 2" descr="http://0.gravatar.com/avatar/00b7d37b3bde4d1fb65d6ad6fc93bc23?s=92&amp;d=http%3A%2F%2Flibereurope.eu%2Fwp-content%2Fthemes%2Fdt-the7%2Fimages%2Fno-avatar.gif%3Fs%3D61&amp;r=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CD6-E71C-4B68-8A30-0661BC97426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1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1091</Words>
  <Application>Microsoft Office PowerPoint</Application>
  <PresentationFormat>Pokaz na ekranie (4:3)</PresentationFormat>
  <Paragraphs>175</Paragraphs>
  <Slides>35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Motyw pakietu Office</vt:lpstr>
      <vt:lpstr>Przestrzeń do uczenia, wzmocnienia, wytchnienia, czyli po co wciąż budujemy? </vt:lpstr>
      <vt:lpstr>Kielce  2008, Poznań 2011</vt:lpstr>
      <vt:lpstr> Zagrożenia  (oczywista oczywistość, ale poparta  liczbami)</vt:lpstr>
      <vt:lpstr> Zagrożenia, cd.  </vt:lpstr>
      <vt:lpstr>Szanse  </vt:lpstr>
      <vt:lpstr>Szanse,  cd. </vt:lpstr>
      <vt:lpstr>„Boom” już był</vt:lpstr>
      <vt:lpstr>IFLA,  Library Buildings and Equipment Section http://www.ifla.org/library-buildings-and-equipment </vt:lpstr>
      <vt:lpstr>LIBER Architecture Forum: http://libereurope.eu/architecture-forum/ </vt:lpstr>
      <vt:lpstr>Seminaria Liber Architecture Forum</vt:lpstr>
      <vt:lpstr>Biblioteka  – katalizator rozwoju miasta  i „agent zmian”  (plan ideowy) </vt:lpstr>
      <vt:lpstr>Biblioteka – plan racjonalny </vt:lpstr>
      <vt:lpstr>10 najpiękniejszych w roku 2013 według  www.designboom.com  </vt:lpstr>
      <vt:lpstr>1. The  National Library of Sejong City, Korea S.A.M.O.O. architects &amp; engineers  </vt:lpstr>
      <vt:lpstr>Prezentacja programu PowerPoint</vt:lpstr>
      <vt:lpstr>2. The Birmingham Library   Mecanoo Architecten</vt:lpstr>
      <vt:lpstr>Prezentacja programu PowerPoint</vt:lpstr>
      <vt:lpstr>Elsa Morante Public Library  DAP Studio  </vt:lpstr>
      <vt:lpstr>Prezentacja programu PowerPoint</vt:lpstr>
      <vt:lpstr>Datong Library  Preston Scott Cohen</vt:lpstr>
      <vt:lpstr>Prezentacja programu PowerPoint</vt:lpstr>
      <vt:lpstr>Scholar’s library,  Catskill Mountains, NY, USA GLUCK+</vt:lpstr>
      <vt:lpstr>Prezentacja programu PowerPoint</vt:lpstr>
      <vt:lpstr>Baghdad, Biblioteka Miejska AMBS architects</vt:lpstr>
      <vt:lpstr>Prezentacja programu PowerPoint</vt:lpstr>
      <vt:lpstr>Biblioteka Filologiczna, Freie Universitat, Berlin  Norman Foster</vt:lpstr>
      <vt:lpstr>Prezentacja programu PowerPoint</vt:lpstr>
      <vt:lpstr>    Seynayoki, biblioteka miejska  JKMM architects  </vt:lpstr>
      <vt:lpstr>Prezentacja programu PowerPoint</vt:lpstr>
      <vt:lpstr>Biblioteca Vasconcelos  TAX arquitectura | Alberto Kalach</vt:lpstr>
      <vt:lpstr>Prezentacja programu PowerPoint</vt:lpstr>
      <vt:lpstr>Helsinki University Library  Anttinen Oiva Architects </vt:lpstr>
      <vt:lpstr>Prezentacja programu PowerPoint</vt:lpstr>
      <vt:lpstr>Prezentacja programu PowerPoint</vt:lpstr>
      <vt:lpstr>Źródła: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Przestrzeń do uczenia, wzmocnienia, wytchnienia, czyli po co wciąż budujemy?</dc:title>
  <dc:creator>Ewa Kobierska-Maciuszko</dc:creator>
  <cp:lastModifiedBy>kobierska</cp:lastModifiedBy>
  <cp:revision>62</cp:revision>
  <cp:lastPrinted>2014-06-10T20:46:41Z</cp:lastPrinted>
  <dcterms:created xsi:type="dcterms:W3CDTF">2014-05-14T10:56:51Z</dcterms:created>
  <dcterms:modified xsi:type="dcterms:W3CDTF">2014-06-10T20:48:07Z</dcterms:modified>
</cp:coreProperties>
</file>